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324" r:id="rId5"/>
    <p:sldId id="326" r:id="rId6"/>
    <p:sldId id="327" r:id="rId7"/>
    <p:sldId id="328" r:id="rId8"/>
    <p:sldId id="329" r:id="rId9"/>
    <p:sldId id="330" r:id="rId10"/>
    <p:sldId id="331" r:id="rId11"/>
    <p:sldId id="332" r:id="rId12"/>
    <p:sldId id="335" r:id="rId13"/>
    <p:sldId id="334" r:id="rId14"/>
    <p:sldId id="336" r:id="rId15"/>
    <p:sldId id="325" r:id="rId16"/>
    <p:sldId id="339" r:id="rId17"/>
    <p:sldId id="340" r:id="rId18"/>
    <p:sldId id="338" r:id="rId19"/>
    <p:sldId id="341" r:id="rId2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DB1932"/>
    <a:srgbClr val="FFFF00"/>
    <a:srgbClr val="FEC652"/>
    <a:srgbClr val="808000"/>
    <a:srgbClr val="A38641"/>
    <a:srgbClr val="D59251"/>
    <a:srgbClr val="D89B53"/>
    <a:srgbClr val="912328"/>
    <a:srgbClr val="9A33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8" autoAdjust="0"/>
    <p:restoredTop sz="57795" autoAdjust="0"/>
  </p:normalViewPr>
  <p:slideViewPr>
    <p:cSldViewPr snapToGrid="0" showGuides="1">
      <p:cViewPr varScale="1">
        <p:scale>
          <a:sx n="56" d="100"/>
          <a:sy n="56" d="100"/>
        </p:scale>
        <p:origin x="1618" y="5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4" d="100"/>
          <a:sy n="124" d="100"/>
        </p:scale>
        <p:origin x="622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CB598E-CE98-3C88-FAFD-173723F55B92}"/>
              </a:ext>
            </a:extLst>
          </p:cNvPr>
          <p:cNvSpPr>
            <a:spLocks noGrp="1"/>
          </p:cNvSpPr>
          <p:nvPr>
            <p:ph type="hdr" sz="quarter"/>
          </p:nvPr>
        </p:nvSpPr>
        <p:spPr>
          <a:xfrm>
            <a:off x="0" y="2"/>
            <a:ext cx="3169920" cy="481728"/>
          </a:xfrm>
          <a:prstGeom prst="rect">
            <a:avLst/>
          </a:prstGeom>
        </p:spPr>
        <p:txBody>
          <a:bodyPr vert="horz" lIns="96664" tIns="48332" rIns="96664" bIns="48332" rtlCol="0"/>
          <a:lstStyle>
            <a:lvl1pPr algn="l">
              <a:defRPr sz="1300"/>
            </a:lvl1pPr>
          </a:lstStyle>
          <a:p>
            <a:endParaRPr lang="en-US"/>
          </a:p>
        </p:txBody>
      </p:sp>
      <p:sp>
        <p:nvSpPr>
          <p:cNvPr id="3" name="Date Placeholder 2">
            <a:extLst>
              <a:ext uri="{FF2B5EF4-FFF2-40B4-BE49-F238E27FC236}">
                <a16:creationId xmlns:a16="http://schemas.microsoft.com/office/drawing/2014/main" id="{E367D8B9-B12C-3E66-D504-69458AF8D144}"/>
              </a:ext>
            </a:extLst>
          </p:cNvPr>
          <p:cNvSpPr>
            <a:spLocks noGrp="1"/>
          </p:cNvSpPr>
          <p:nvPr>
            <p:ph type="dt" sz="quarter" idx="1"/>
          </p:nvPr>
        </p:nvSpPr>
        <p:spPr>
          <a:xfrm>
            <a:off x="4143588" y="2"/>
            <a:ext cx="3169920" cy="481728"/>
          </a:xfrm>
          <a:prstGeom prst="rect">
            <a:avLst/>
          </a:prstGeom>
        </p:spPr>
        <p:txBody>
          <a:bodyPr vert="horz" lIns="96664" tIns="48332" rIns="96664" bIns="48332" rtlCol="0"/>
          <a:lstStyle>
            <a:lvl1pPr algn="r">
              <a:defRPr sz="1300"/>
            </a:lvl1pPr>
          </a:lstStyle>
          <a:p>
            <a:fld id="{411F979D-4B9D-40DE-AB6F-FD763410BB60}" type="datetimeFigureOut">
              <a:rPr lang="en-US" smtClean="0"/>
              <a:t>3/10/2025</a:t>
            </a:fld>
            <a:endParaRPr lang="en-US"/>
          </a:p>
        </p:txBody>
      </p:sp>
      <p:sp>
        <p:nvSpPr>
          <p:cNvPr id="4" name="Footer Placeholder 3">
            <a:extLst>
              <a:ext uri="{FF2B5EF4-FFF2-40B4-BE49-F238E27FC236}">
                <a16:creationId xmlns:a16="http://schemas.microsoft.com/office/drawing/2014/main" id="{55640A03-D73E-2BCE-2D37-0545C68AF1F3}"/>
              </a:ext>
            </a:extLst>
          </p:cNvPr>
          <p:cNvSpPr>
            <a:spLocks noGrp="1"/>
          </p:cNvSpPr>
          <p:nvPr>
            <p:ph type="ftr" sz="quarter" idx="2"/>
          </p:nvPr>
        </p:nvSpPr>
        <p:spPr>
          <a:xfrm>
            <a:off x="0" y="9119474"/>
            <a:ext cx="3169920" cy="481727"/>
          </a:xfrm>
          <a:prstGeom prst="rect">
            <a:avLst/>
          </a:prstGeom>
        </p:spPr>
        <p:txBody>
          <a:bodyPr vert="horz" lIns="96664" tIns="48332" rIns="96664" bIns="48332"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5F57F345-85EA-4C2F-F185-A6F0BCB4FF32}"/>
              </a:ext>
            </a:extLst>
          </p:cNvPr>
          <p:cNvSpPr>
            <a:spLocks noGrp="1"/>
          </p:cNvSpPr>
          <p:nvPr>
            <p:ph type="sldNum" sz="quarter" idx="3"/>
          </p:nvPr>
        </p:nvSpPr>
        <p:spPr>
          <a:xfrm>
            <a:off x="4143588" y="9119474"/>
            <a:ext cx="3169920" cy="481727"/>
          </a:xfrm>
          <a:prstGeom prst="rect">
            <a:avLst/>
          </a:prstGeom>
        </p:spPr>
        <p:txBody>
          <a:bodyPr vert="horz" lIns="96664" tIns="48332" rIns="96664" bIns="48332" rtlCol="0" anchor="b"/>
          <a:lstStyle>
            <a:lvl1pPr algn="r">
              <a:defRPr sz="1300"/>
            </a:lvl1pPr>
          </a:lstStyle>
          <a:p>
            <a:fld id="{D8541963-9953-4D0C-89FB-E1268C0C2C06}" type="slidenum">
              <a:rPr lang="en-US" smtClean="0"/>
              <a:t>‹#›</a:t>
            </a:fld>
            <a:endParaRPr lang="en-US"/>
          </a:p>
        </p:txBody>
      </p:sp>
    </p:spTree>
    <p:extLst>
      <p:ext uri="{BB962C8B-B14F-4D97-AF65-F5344CB8AC3E}">
        <p14:creationId xmlns:p14="http://schemas.microsoft.com/office/powerpoint/2010/main" val="32084455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375" cy="482142"/>
          </a:xfrm>
          <a:prstGeom prst="rect">
            <a:avLst/>
          </a:prstGeom>
        </p:spPr>
        <p:txBody>
          <a:bodyPr vert="horz" lIns="95509" tIns="47755" rIns="95509" bIns="47755" rtlCol="0"/>
          <a:lstStyle>
            <a:lvl1pPr algn="l">
              <a:defRPr sz="1300"/>
            </a:lvl1pPr>
          </a:lstStyle>
          <a:p>
            <a:endParaRPr lang="en-US"/>
          </a:p>
        </p:txBody>
      </p:sp>
      <p:sp>
        <p:nvSpPr>
          <p:cNvPr id="3" name="Date Placeholder 2"/>
          <p:cNvSpPr>
            <a:spLocks noGrp="1"/>
          </p:cNvSpPr>
          <p:nvPr>
            <p:ph type="dt" idx="1"/>
          </p:nvPr>
        </p:nvSpPr>
        <p:spPr>
          <a:xfrm>
            <a:off x="4143311" y="0"/>
            <a:ext cx="3170632" cy="482142"/>
          </a:xfrm>
          <a:prstGeom prst="rect">
            <a:avLst/>
          </a:prstGeom>
        </p:spPr>
        <p:txBody>
          <a:bodyPr vert="horz" lIns="95509" tIns="47755" rIns="95509" bIns="47755" rtlCol="0"/>
          <a:lstStyle>
            <a:lvl1pPr algn="r">
              <a:defRPr sz="1300"/>
            </a:lvl1pPr>
          </a:lstStyle>
          <a:p>
            <a:fld id="{B0F04E5D-3784-461D-9C07-7DA102F227F9}" type="datetimeFigureOut">
              <a:rPr lang="en-US" smtClean="0"/>
              <a:t>3/10/2025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5509" tIns="47755" rIns="95509" bIns="47755" rtlCol="0" anchor="ctr"/>
          <a:lstStyle/>
          <a:p>
            <a:endParaRPr lang="en-US"/>
          </a:p>
        </p:txBody>
      </p:sp>
      <p:sp>
        <p:nvSpPr>
          <p:cNvPr id="5" name="Notes Placeholder 4"/>
          <p:cNvSpPr>
            <a:spLocks noGrp="1"/>
          </p:cNvSpPr>
          <p:nvPr>
            <p:ph type="body" sz="quarter" idx="3"/>
          </p:nvPr>
        </p:nvSpPr>
        <p:spPr>
          <a:xfrm>
            <a:off x="731395" y="4619797"/>
            <a:ext cx="5852411" cy="3780432"/>
          </a:xfrm>
          <a:prstGeom prst="rect">
            <a:avLst/>
          </a:prstGeom>
        </p:spPr>
        <p:txBody>
          <a:bodyPr vert="horz" lIns="95509" tIns="47755" rIns="95509" bIns="4775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119058"/>
            <a:ext cx="3169375" cy="482142"/>
          </a:xfrm>
          <a:prstGeom prst="rect">
            <a:avLst/>
          </a:prstGeom>
        </p:spPr>
        <p:txBody>
          <a:bodyPr vert="horz" lIns="95509" tIns="47755" rIns="95509" bIns="47755" rtlCol="0" anchor="b"/>
          <a:lstStyle>
            <a:lvl1pPr algn="l">
              <a:defRPr sz="1300"/>
            </a:lvl1pPr>
          </a:lstStyle>
          <a:p>
            <a:endParaRPr lang="en-US"/>
          </a:p>
        </p:txBody>
      </p:sp>
      <p:sp>
        <p:nvSpPr>
          <p:cNvPr id="7" name="Slide Number Placeholder 6"/>
          <p:cNvSpPr>
            <a:spLocks noGrp="1"/>
          </p:cNvSpPr>
          <p:nvPr>
            <p:ph type="sldNum" sz="quarter" idx="5"/>
          </p:nvPr>
        </p:nvSpPr>
        <p:spPr>
          <a:xfrm>
            <a:off x="4143311" y="9119058"/>
            <a:ext cx="3170632" cy="482142"/>
          </a:xfrm>
          <a:prstGeom prst="rect">
            <a:avLst/>
          </a:prstGeom>
        </p:spPr>
        <p:txBody>
          <a:bodyPr vert="horz" lIns="95509" tIns="47755" rIns="95509" bIns="47755" rtlCol="0" anchor="b"/>
          <a:lstStyle>
            <a:lvl1pPr algn="r">
              <a:defRPr sz="1300"/>
            </a:lvl1pPr>
          </a:lstStyle>
          <a:p>
            <a:fld id="{D8920FAE-7F19-48AB-A97B-07F2C9F17A03}" type="slidenum">
              <a:rPr lang="en-US" smtClean="0"/>
              <a:t>‹#›</a:t>
            </a:fld>
            <a:endParaRPr lang="en-US"/>
          </a:p>
        </p:txBody>
      </p:sp>
    </p:spTree>
    <p:extLst>
      <p:ext uri="{BB962C8B-B14F-4D97-AF65-F5344CB8AC3E}">
        <p14:creationId xmlns:p14="http://schemas.microsoft.com/office/powerpoint/2010/main" val="3191420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lesson, we learned the different methods of soil sampling a field.  In this lesson, we will discuss how to interpret our soil sample results to create a recommendation for fertilizer applications</a:t>
            </a:r>
          </a:p>
        </p:txBody>
      </p:sp>
      <p:sp>
        <p:nvSpPr>
          <p:cNvPr id="4" name="Slide Number Placeholder 3"/>
          <p:cNvSpPr>
            <a:spLocks noGrp="1"/>
          </p:cNvSpPr>
          <p:nvPr>
            <p:ph type="sldNum" sz="quarter" idx="5"/>
          </p:nvPr>
        </p:nvSpPr>
        <p:spPr/>
        <p:txBody>
          <a:bodyPr/>
          <a:lstStyle/>
          <a:p>
            <a:fld id="{D8920FAE-7F19-48AB-A97B-07F2C9F17A03}" type="slidenum">
              <a:rPr lang="en-US" smtClean="0"/>
              <a:t>1</a:t>
            </a:fld>
            <a:endParaRPr lang="en-US"/>
          </a:p>
        </p:txBody>
      </p:sp>
    </p:spTree>
    <p:extLst>
      <p:ext uri="{BB962C8B-B14F-4D97-AF65-F5344CB8AC3E}">
        <p14:creationId xmlns:p14="http://schemas.microsoft.com/office/powerpoint/2010/main" val="4209157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99AAC-636B-9944-8A44-8EC4C33A61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539112-E022-5B45-0ED1-D7B431E9DB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5187A1-038D-2EDD-045E-EFB08D309F61}"/>
              </a:ext>
            </a:extLst>
          </p:cNvPr>
          <p:cNvSpPr>
            <a:spLocks noGrp="1"/>
          </p:cNvSpPr>
          <p:nvPr>
            <p:ph type="body" idx="1"/>
          </p:nvPr>
        </p:nvSpPr>
        <p:spPr/>
        <p:txBody>
          <a:bodyPr/>
          <a:lstStyle/>
          <a:p>
            <a:r>
              <a:rPr lang="en-US" dirty="0"/>
              <a:t>We would recommend applying 60 pounds of K2O per acre to continue to support wheat production.  </a:t>
            </a:r>
          </a:p>
          <a:p>
            <a:endParaRPr lang="en-US" dirty="0"/>
          </a:p>
          <a:p>
            <a:r>
              <a:rPr lang="en-US" dirty="0"/>
              <a:t>That’s all good but how do we do that?  The next part of this lesson will take us through how we convert these recommendations levels into common commercial ag products</a:t>
            </a:r>
          </a:p>
        </p:txBody>
      </p:sp>
      <p:sp>
        <p:nvSpPr>
          <p:cNvPr id="4" name="Slide Number Placeholder 3">
            <a:extLst>
              <a:ext uri="{FF2B5EF4-FFF2-40B4-BE49-F238E27FC236}">
                <a16:creationId xmlns:a16="http://schemas.microsoft.com/office/drawing/2014/main" id="{ED0FA7D5-99FE-477D-B3BE-8DCFD69C33F2}"/>
              </a:ext>
            </a:extLst>
          </p:cNvPr>
          <p:cNvSpPr>
            <a:spLocks noGrp="1"/>
          </p:cNvSpPr>
          <p:nvPr>
            <p:ph type="sldNum" sz="quarter" idx="5"/>
          </p:nvPr>
        </p:nvSpPr>
        <p:spPr/>
        <p:txBody>
          <a:bodyPr/>
          <a:lstStyle/>
          <a:p>
            <a:fld id="{D8920FAE-7F19-48AB-A97B-07F2C9F17A03}" type="slidenum">
              <a:rPr lang="en-US" smtClean="0"/>
              <a:t>10</a:t>
            </a:fld>
            <a:endParaRPr lang="en-US"/>
          </a:p>
        </p:txBody>
      </p:sp>
    </p:spTree>
    <p:extLst>
      <p:ext uri="{BB962C8B-B14F-4D97-AF65-F5344CB8AC3E}">
        <p14:creationId xmlns:p14="http://schemas.microsoft.com/office/powerpoint/2010/main" val="128223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is great to know how many pounds of P2O5 or K2O we need to apply to our field but the problem is that ag retailers don’t sell pure P2O5 or K2O.  They sell fertilizer products that could contain a range of concentrations of P2O5 and K2O.  When we buy commercial fertilizer, we are not buying a pound of phosphorus or a pound of potassium, we are buying some blended mixture of the two.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Fertilizer is sold in N-P-K form.  The value for each indicates the </a:t>
            </a:r>
            <a:r>
              <a:rPr lang="en-US" b="1" dirty="0"/>
              <a:t>percentage</a:t>
            </a:r>
            <a:r>
              <a:rPr lang="en-US" dirty="0"/>
              <a:t> of the nutrient per unit of fertilizer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image on the right, shows N-P-K values of 16-6-16.  That means that for every 100 pounds of this fertilizer that we apply, we are actually applying 16 pounds of elemental nitrogen, 6 pounds of P2O5 and 16 pounds of K2O.  We very likely would need to buy a different amount of fertilizer if we used a different product but wanted to apply the same amount of P2O5 or K2O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we know how many pounds of phosphorus or potassium that we need and we know what product we want to use, we have to do some math to figure out how many pound of our chosen product we need to purchase to apply.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students: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if I apply 50 pounds of DAP, How many pounds of P2O5 and K2O am I applying?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9 pounds of P2O5 and 0 pounds of K2O. </a:t>
            </a:r>
          </a:p>
          <a:p>
            <a:endParaRPr lang="en-US" dirty="0"/>
          </a:p>
        </p:txBody>
      </p:sp>
      <p:sp>
        <p:nvSpPr>
          <p:cNvPr id="4" name="Slide Number Placeholder 3"/>
          <p:cNvSpPr>
            <a:spLocks noGrp="1"/>
          </p:cNvSpPr>
          <p:nvPr>
            <p:ph type="sldNum" sz="quarter" idx="5"/>
          </p:nvPr>
        </p:nvSpPr>
        <p:spPr/>
        <p:txBody>
          <a:bodyPr/>
          <a:lstStyle/>
          <a:p>
            <a:fld id="{D8920FAE-7F19-48AB-A97B-07F2C9F17A03}" type="slidenum">
              <a:rPr lang="en-US" smtClean="0"/>
              <a:t>11</a:t>
            </a:fld>
            <a:endParaRPr lang="en-US"/>
          </a:p>
        </p:txBody>
      </p:sp>
    </p:spTree>
    <p:extLst>
      <p:ext uri="{BB962C8B-B14F-4D97-AF65-F5344CB8AC3E}">
        <p14:creationId xmlns:p14="http://schemas.microsoft.com/office/powerpoint/2010/main" val="3365653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short video that does a very good job of explaining how to read fertilizer labels. </a:t>
            </a:r>
          </a:p>
        </p:txBody>
      </p:sp>
      <p:sp>
        <p:nvSpPr>
          <p:cNvPr id="4" name="Slide Number Placeholder 3"/>
          <p:cNvSpPr>
            <a:spLocks noGrp="1"/>
          </p:cNvSpPr>
          <p:nvPr>
            <p:ph type="sldNum" sz="quarter" idx="5"/>
          </p:nvPr>
        </p:nvSpPr>
        <p:spPr/>
        <p:txBody>
          <a:bodyPr/>
          <a:lstStyle/>
          <a:p>
            <a:fld id="{D8920FAE-7F19-48AB-A97B-07F2C9F17A03}" type="slidenum">
              <a:rPr lang="en-US" smtClean="0"/>
              <a:t>12</a:t>
            </a:fld>
            <a:endParaRPr lang="en-US"/>
          </a:p>
        </p:txBody>
      </p:sp>
    </p:spTree>
    <p:extLst>
      <p:ext uri="{BB962C8B-B14F-4D97-AF65-F5344CB8AC3E}">
        <p14:creationId xmlns:p14="http://schemas.microsoft.com/office/powerpoint/2010/main" val="3369071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E1268-3FDD-DE70-CCA7-90F0DCCEC8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3C03F4-162E-3E25-4ACC-7797F59E50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B02936-7CB4-C654-CCD1-E9AEA049F4DE}"/>
              </a:ext>
            </a:extLst>
          </p:cNvPr>
          <p:cNvSpPr>
            <a:spLocks noGrp="1"/>
          </p:cNvSpPr>
          <p:nvPr>
            <p:ph type="body" idx="1"/>
          </p:nvPr>
        </p:nvSpPr>
        <p:spPr/>
        <p:txBody>
          <a:bodyPr/>
          <a:lstStyle/>
          <a:p>
            <a:r>
              <a:rPr lang="en-US" dirty="0"/>
              <a:t>This is a very good example of what farmers in Iowa actually do to determine fertilizer application rates. </a:t>
            </a:r>
          </a:p>
        </p:txBody>
      </p:sp>
      <p:sp>
        <p:nvSpPr>
          <p:cNvPr id="4" name="Slide Number Placeholder 3">
            <a:extLst>
              <a:ext uri="{FF2B5EF4-FFF2-40B4-BE49-F238E27FC236}">
                <a16:creationId xmlns:a16="http://schemas.microsoft.com/office/drawing/2014/main" id="{CA9263BD-2BEC-A90A-347A-1EE96E62EC8A}"/>
              </a:ext>
            </a:extLst>
          </p:cNvPr>
          <p:cNvSpPr>
            <a:spLocks noGrp="1"/>
          </p:cNvSpPr>
          <p:nvPr>
            <p:ph type="sldNum" sz="quarter" idx="5"/>
          </p:nvPr>
        </p:nvSpPr>
        <p:spPr/>
        <p:txBody>
          <a:bodyPr/>
          <a:lstStyle/>
          <a:p>
            <a:fld id="{D8920FAE-7F19-48AB-A97B-07F2C9F17A03}" type="slidenum">
              <a:rPr lang="en-US" smtClean="0"/>
              <a:t>13</a:t>
            </a:fld>
            <a:endParaRPr lang="en-US"/>
          </a:p>
        </p:txBody>
      </p:sp>
    </p:spTree>
    <p:extLst>
      <p:ext uri="{BB962C8B-B14F-4D97-AF65-F5344CB8AC3E}">
        <p14:creationId xmlns:p14="http://schemas.microsoft.com/office/powerpoint/2010/main" val="887004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E1542-B7E4-6136-3329-897F530657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98D81-F24D-B5AA-E959-FD14CADC15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2159F0-83D6-AF8C-1ED5-0E97FBC759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8520B6-EADF-B64D-1A8B-504897298B4C}"/>
              </a:ext>
            </a:extLst>
          </p:cNvPr>
          <p:cNvSpPr>
            <a:spLocks noGrp="1"/>
          </p:cNvSpPr>
          <p:nvPr>
            <p:ph type="sldNum" sz="quarter" idx="5"/>
          </p:nvPr>
        </p:nvSpPr>
        <p:spPr/>
        <p:txBody>
          <a:bodyPr/>
          <a:lstStyle/>
          <a:p>
            <a:fld id="{D8920FAE-7F19-48AB-A97B-07F2C9F17A03}" type="slidenum">
              <a:rPr lang="en-US" smtClean="0"/>
              <a:t>14</a:t>
            </a:fld>
            <a:endParaRPr lang="en-US"/>
          </a:p>
        </p:txBody>
      </p:sp>
    </p:spTree>
    <p:extLst>
      <p:ext uri="{BB962C8B-B14F-4D97-AF65-F5344CB8AC3E}">
        <p14:creationId xmlns:p14="http://schemas.microsoft.com/office/powerpoint/2010/main" val="2082550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very good example of what farmers in Iowa actually do to determine fertilizer application rates. </a:t>
            </a:r>
          </a:p>
          <a:p>
            <a:endParaRPr lang="en-US" dirty="0"/>
          </a:p>
        </p:txBody>
      </p:sp>
      <p:sp>
        <p:nvSpPr>
          <p:cNvPr id="4" name="Slide Number Placeholder 3"/>
          <p:cNvSpPr>
            <a:spLocks noGrp="1"/>
          </p:cNvSpPr>
          <p:nvPr>
            <p:ph type="sldNum" sz="quarter" idx="5"/>
          </p:nvPr>
        </p:nvSpPr>
        <p:spPr/>
        <p:txBody>
          <a:bodyPr/>
          <a:lstStyle/>
          <a:p>
            <a:fld id="{D8920FAE-7F19-48AB-A97B-07F2C9F17A03}" type="slidenum">
              <a:rPr lang="en-US" smtClean="0"/>
              <a:t>15</a:t>
            </a:fld>
            <a:endParaRPr lang="en-US"/>
          </a:p>
        </p:txBody>
      </p:sp>
    </p:spTree>
    <p:extLst>
      <p:ext uri="{BB962C8B-B14F-4D97-AF65-F5344CB8AC3E}">
        <p14:creationId xmlns:p14="http://schemas.microsoft.com/office/powerpoint/2010/main" val="3438329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C76E5-DBD0-1398-F397-A8CDE0FEE6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EF6F5C-A73C-20C9-2960-3B07570A4A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E42893-70E1-AFAA-70F2-A1BE2B5429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3C5DCF-043E-B43F-690F-C54F090C0E2E}"/>
              </a:ext>
            </a:extLst>
          </p:cNvPr>
          <p:cNvSpPr>
            <a:spLocks noGrp="1"/>
          </p:cNvSpPr>
          <p:nvPr>
            <p:ph type="sldNum" sz="quarter" idx="5"/>
          </p:nvPr>
        </p:nvSpPr>
        <p:spPr/>
        <p:txBody>
          <a:bodyPr/>
          <a:lstStyle/>
          <a:p>
            <a:fld id="{D8920FAE-7F19-48AB-A97B-07F2C9F17A03}" type="slidenum">
              <a:rPr lang="en-US" smtClean="0"/>
              <a:t>16</a:t>
            </a:fld>
            <a:endParaRPr lang="en-US"/>
          </a:p>
        </p:txBody>
      </p:sp>
    </p:spTree>
    <p:extLst>
      <p:ext uri="{BB962C8B-B14F-4D97-AF65-F5344CB8AC3E}">
        <p14:creationId xmlns:p14="http://schemas.microsoft.com/office/powerpoint/2010/main" val="2199876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 fertility varies across a field, and to manage it effectively, we rely on </a:t>
            </a:r>
            <a:r>
              <a:rPr lang="en-US" b="1" dirty="0"/>
              <a:t>soil sampling</a:t>
            </a:r>
            <a:r>
              <a:rPr lang="en-US" dirty="0"/>
              <a:t> to collect data. However, soil sampling data is relatively </a:t>
            </a:r>
            <a:r>
              <a:rPr lang="en-US" b="1" dirty="0"/>
              <a:t>sparse</a:t>
            </a:r>
            <a:r>
              <a:rPr lang="en-US" dirty="0"/>
              <a:t>—typically, there are </a:t>
            </a:r>
            <a:r>
              <a:rPr lang="en-US" b="1" dirty="0"/>
              <a:t>300 to 400 feet</a:t>
            </a:r>
            <a:r>
              <a:rPr lang="en-US" dirty="0"/>
              <a:t> between individual soil samples. This means we only have </a:t>
            </a:r>
            <a:r>
              <a:rPr lang="en-US" b="1" dirty="0"/>
              <a:t>specific points</a:t>
            </a:r>
            <a:r>
              <a:rPr lang="en-US" dirty="0"/>
              <a:t> of information rather than a full picture of the entire field’s fertility levels.</a:t>
            </a:r>
          </a:p>
          <a:p>
            <a:r>
              <a:rPr lang="en-US" dirty="0"/>
              <a:t>In the image on the left, you can see the </a:t>
            </a:r>
            <a:r>
              <a:rPr lang="en-US" b="1" dirty="0"/>
              <a:t>raw soil sampling points</a:t>
            </a:r>
            <a:r>
              <a:rPr lang="en-US" dirty="0"/>
              <a:t>, each representing actual fertility values from the field. While this data is useful, it’s difficult to make clear recommendations based solely on scattered points. To make better decisions, we need to estimate the fertility levels </a:t>
            </a:r>
            <a:r>
              <a:rPr lang="en-US" b="1" dirty="0"/>
              <a:t>between</a:t>
            </a:r>
            <a:r>
              <a:rPr lang="en-US" dirty="0"/>
              <a:t> these points and create a </a:t>
            </a:r>
            <a:r>
              <a:rPr lang="en-US" b="1" dirty="0"/>
              <a:t>continuous map</a:t>
            </a:r>
            <a:r>
              <a:rPr lang="en-US" dirty="0"/>
              <a:t> like the one on the right.</a:t>
            </a:r>
          </a:p>
          <a:p>
            <a:r>
              <a:rPr lang="en-US" dirty="0"/>
              <a:t>This process is called </a:t>
            </a:r>
            <a:r>
              <a:rPr lang="en-US" b="1" dirty="0"/>
              <a:t>data interpolation</a:t>
            </a:r>
            <a:r>
              <a:rPr lang="en-US" dirty="0"/>
              <a:t>—a method used to fill in the gaps between known data points. While interpolation can be complex, specialized </a:t>
            </a:r>
            <a:r>
              <a:rPr lang="en-US" b="1" dirty="0"/>
              <a:t>software programs</a:t>
            </a:r>
            <a:r>
              <a:rPr lang="en-US" dirty="0"/>
              <a:t> automatically handle this for us. By using these tools, we can generate </a:t>
            </a:r>
            <a:r>
              <a:rPr lang="en-US" b="1" dirty="0"/>
              <a:t>gridded fertility maps</a:t>
            </a:r>
            <a:r>
              <a:rPr lang="en-US" dirty="0"/>
              <a:t> that visually represent variations across the field. </a:t>
            </a:r>
          </a:p>
        </p:txBody>
      </p:sp>
      <p:sp>
        <p:nvSpPr>
          <p:cNvPr id="4" name="Slide Number Placeholder 3"/>
          <p:cNvSpPr>
            <a:spLocks noGrp="1"/>
          </p:cNvSpPr>
          <p:nvPr>
            <p:ph type="sldNum" sz="quarter" idx="5"/>
          </p:nvPr>
        </p:nvSpPr>
        <p:spPr/>
        <p:txBody>
          <a:bodyPr/>
          <a:lstStyle/>
          <a:p>
            <a:fld id="{D8920FAE-7F19-48AB-A97B-07F2C9F17A03}" type="slidenum">
              <a:rPr lang="en-US" smtClean="0"/>
              <a:t>2</a:t>
            </a:fld>
            <a:endParaRPr lang="en-US"/>
          </a:p>
        </p:txBody>
      </p:sp>
    </p:spTree>
    <p:extLst>
      <p:ext uri="{BB962C8B-B14F-4D97-AF65-F5344CB8AC3E}">
        <p14:creationId xmlns:p14="http://schemas.microsoft.com/office/powerpoint/2010/main" val="665555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Recommendations (how we convert a soil fertility level into a required amount of ag fertilizer applied) is very regionally specific.  This knowledge is generated through years of scientific research mostly done at a university or non-profit.  These help producers understand their crop yield potential.  </a:t>
            </a:r>
          </a:p>
          <a:p>
            <a:endParaRPr lang="en-US" dirty="0"/>
          </a:p>
          <a:p>
            <a:r>
              <a:rPr lang="en-US" dirty="0"/>
              <a:t>Fertilizer application rates are a delicate balance.  If we don’t apply enough fertilizer then we save money on inputs but we could be limiting the yield potential of our field. If we apply too much of a specific fertilizer, it won't hurt the crop but it also won’t help the crop and we will have wasted money on fertilizer that we did not really need.  As a producer, we are usually trying to maintain and balance our fertility cost to meet the needs of a crop.  We do not want to exceed those needs by very much otherwise we will have the potential to spend more on fertilizer and not receive any return in the yield potential of that crop.  We have a guideline in Iowa called the “A general guide for crop nutrition and limestone recommendations in Iowa.”. This is an extension bulletin that goes by PM 1688.  This is updated every few years as new information is available. </a:t>
            </a:r>
          </a:p>
          <a:p>
            <a:endParaRPr lang="en-US" dirty="0"/>
          </a:p>
          <a:p>
            <a:r>
              <a:rPr lang="en-US" dirty="0"/>
              <a:t>When we take a soil sample we are going to get a parts per million level (ppm level) back for that specific soil sample.  What is critical to know is that the level of the ppm value and how we interpret it is depended on the type of test that was used to test that soil sample.  There are multiple types of tests that we can use to extract and evaluate the level of a fertilizer in the soil.  We have the know what kind of test we used so we can interpret the results. </a:t>
            </a:r>
          </a:p>
        </p:txBody>
      </p:sp>
      <p:sp>
        <p:nvSpPr>
          <p:cNvPr id="4" name="Slide Number Placeholder 3"/>
          <p:cNvSpPr>
            <a:spLocks noGrp="1"/>
          </p:cNvSpPr>
          <p:nvPr>
            <p:ph type="sldNum" sz="quarter" idx="5"/>
          </p:nvPr>
        </p:nvSpPr>
        <p:spPr/>
        <p:txBody>
          <a:bodyPr/>
          <a:lstStyle/>
          <a:p>
            <a:fld id="{D8920FAE-7F19-48AB-A97B-07F2C9F17A03}" type="slidenum">
              <a:rPr lang="en-US" smtClean="0"/>
              <a:t>3</a:t>
            </a:fld>
            <a:endParaRPr lang="en-US"/>
          </a:p>
        </p:txBody>
      </p:sp>
    </p:spTree>
    <p:extLst>
      <p:ext uri="{BB962C8B-B14F-4D97-AF65-F5344CB8AC3E}">
        <p14:creationId xmlns:p14="http://schemas.microsoft.com/office/powerpoint/2010/main" val="3672039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F06B4-C665-619A-1CFF-CACB7F69FA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0A46EE-DBCF-4440-AB89-A0DD6AE455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5E33A-38F0-FDAF-33F1-515E9C5B4D05}"/>
              </a:ext>
            </a:extLst>
          </p:cNvPr>
          <p:cNvSpPr>
            <a:spLocks noGrp="1"/>
          </p:cNvSpPr>
          <p:nvPr>
            <p:ph type="body" idx="1"/>
          </p:nvPr>
        </p:nvSpPr>
        <p:spPr/>
        <p:txBody>
          <a:bodyPr/>
          <a:lstStyle/>
          <a:p>
            <a:r>
              <a:rPr lang="en-US" dirty="0"/>
              <a:t>When you see “Bray P1 and Mehlich-3 P”, “Olsen P”, or “Mehlich-3 ICP P” those are three different types of soil test categories all of which will produce an estimate for phosphorus levels in the soil but the numeric value of that will be different depending on the type of test that was conducted.  Imagine that we take the exact same soil sample, split it in half, test half of it with a Bray P1 test and the other half of it with an Olsen P test.  We will get phosphorus levels from both tests, but the numerical value of the phosphorus levels will be different.  </a:t>
            </a:r>
          </a:p>
          <a:p>
            <a:endParaRPr lang="en-US" dirty="0"/>
          </a:p>
          <a:p>
            <a:endParaRPr lang="en-US" dirty="0"/>
          </a:p>
        </p:txBody>
      </p:sp>
      <p:sp>
        <p:nvSpPr>
          <p:cNvPr id="4" name="Slide Number Placeholder 3">
            <a:extLst>
              <a:ext uri="{FF2B5EF4-FFF2-40B4-BE49-F238E27FC236}">
                <a16:creationId xmlns:a16="http://schemas.microsoft.com/office/drawing/2014/main" id="{B2F26553-53D4-F1BF-B138-17EDC60AE134}"/>
              </a:ext>
            </a:extLst>
          </p:cNvPr>
          <p:cNvSpPr>
            <a:spLocks noGrp="1"/>
          </p:cNvSpPr>
          <p:nvPr>
            <p:ph type="sldNum" sz="quarter" idx="5"/>
          </p:nvPr>
        </p:nvSpPr>
        <p:spPr/>
        <p:txBody>
          <a:bodyPr/>
          <a:lstStyle/>
          <a:p>
            <a:fld id="{D8920FAE-7F19-48AB-A97B-07F2C9F17A03}" type="slidenum">
              <a:rPr lang="en-US" smtClean="0"/>
              <a:t>4</a:t>
            </a:fld>
            <a:endParaRPr lang="en-US"/>
          </a:p>
        </p:txBody>
      </p:sp>
    </p:spTree>
    <p:extLst>
      <p:ext uri="{BB962C8B-B14F-4D97-AF65-F5344CB8AC3E}">
        <p14:creationId xmlns:p14="http://schemas.microsoft.com/office/powerpoint/2010/main" val="789309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BB1B4-7D8C-3D75-A952-2D0E72D2E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3E513F-3CAF-0F40-2300-DCEBB8ACCB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B8DD38-8316-C12F-F058-5CD692478533}"/>
              </a:ext>
            </a:extLst>
          </p:cNvPr>
          <p:cNvSpPr>
            <a:spLocks noGrp="1"/>
          </p:cNvSpPr>
          <p:nvPr>
            <p:ph type="body" idx="1"/>
          </p:nvPr>
        </p:nvSpPr>
        <p:spPr/>
        <p:txBody>
          <a:bodyPr/>
          <a:lstStyle/>
          <a:p>
            <a:r>
              <a:rPr lang="en-US" dirty="0"/>
              <a:t>Once we know what test we are using, we can use the table that corresponds to our operation to determine where our soil fertility level falls within the categories (Very low, Low, Optimum, High, and Very High).  We can then determine an estimate of how much fertilizer we need to apply based on our current soil fertility levels.</a:t>
            </a:r>
          </a:p>
        </p:txBody>
      </p:sp>
      <p:sp>
        <p:nvSpPr>
          <p:cNvPr id="4" name="Slide Number Placeholder 3">
            <a:extLst>
              <a:ext uri="{FF2B5EF4-FFF2-40B4-BE49-F238E27FC236}">
                <a16:creationId xmlns:a16="http://schemas.microsoft.com/office/drawing/2014/main" id="{770C51FE-698F-3489-6EF1-C2034427BE8F}"/>
              </a:ext>
            </a:extLst>
          </p:cNvPr>
          <p:cNvSpPr>
            <a:spLocks noGrp="1"/>
          </p:cNvSpPr>
          <p:nvPr>
            <p:ph type="sldNum" sz="quarter" idx="5"/>
          </p:nvPr>
        </p:nvSpPr>
        <p:spPr/>
        <p:txBody>
          <a:bodyPr/>
          <a:lstStyle/>
          <a:p>
            <a:fld id="{D8920FAE-7F19-48AB-A97B-07F2C9F17A03}" type="slidenum">
              <a:rPr lang="en-US" smtClean="0"/>
              <a:t>5</a:t>
            </a:fld>
            <a:endParaRPr lang="en-US"/>
          </a:p>
        </p:txBody>
      </p:sp>
    </p:spTree>
    <p:extLst>
      <p:ext uri="{BB962C8B-B14F-4D97-AF65-F5344CB8AC3E}">
        <p14:creationId xmlns:p14="http://schemas.microsoft.com/office/powerpoint/2010/main" val="1558675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79FF7-9DB7-ECA5-CDC1-C780F65E7D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70EE9E-0836-ECAF-625D-D91FF8E293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5F43DE-8F38-AD09-33C7-6244C8A3D87F}"/>
              </a:ext>
            </a:extLst>
          </p:cNvPr>
          <p:cNvSpPr>
            <a:spLocks noGrp="1"/>
          </p:cNvSpPr>
          <p:nvPr>
            <p:ph type="body" idx="1"/>
          </p:nvPr>
        </p:nvSpPr>
        <p:spPr/>
        <p:txBody>
          <a:bodyPr/>
          <a:lstStyle/>
          <a:p>
            <a:r>
              <a:rPr lang="en-US" dirty="0"/>
              <a:t>Now, lets walk through an example.  Say that we work on a corn grain production operation and we just got a soil test result back that was from a Mehlich-3 ICP P test.  The test results was 31 ppm.  </a:t>
            </a:r>
          </a:p>
          <a:p>
            <a:endParaRPr lang="en-US" dirty="0"/>
          </a:p>
          <a:p>
            <a:r>
              <a:rPr lang="en-US" dirty="0"/>
              <a:t>The first thing that we need to do is find the table for corn grain production, this has been done for you (highlighted green above).  We know that we are going to be in the Mehlich-3 ICP P test category (highlighted blue above) since we know that that is the kind of test we did. Since 31 is between 28 and 40, we know that we are in the optimum zone (highlighted red above).  Our fertility level to apply would be 67 pounds per acre of P2O5 (phosphorus fertilizer).  </a:t>
            </a:r>
          </a:p>
          <a:p>
            <a:endParaRPr lang="en-US" dirty="0"/>
          </a:p>
          <a:p>
            <a:r>
              <a:rPr lang="en-US" dirty="0"/>
              <a:t>We would recommend applying 67 pounds of P2O5 fertilizer per acre to continue to support corn grain production. </a:t>
            </a:r>
          </a:p>
        </p:txBody>
      </p:sp>
      <p:sp>
        <p:nvSpPr>
          <p:cNvPr id="4" name="Slide Number Placeholder 3">
            <a:extLst>
              <a:ext uri="{FF2B5EF4-FFF2-40B4-BE49-F238E27FC236}">
                <a16:creationId xmlns:a16="http://schemas.microsoft.com/office/drawing/2014/main" id="{5D8D71BC-D7E3-9CF4-744E-A817636EB690}"/>
              </a:ext>
            </a:extLst>
          </p:cNvPr>
          <p:cNvSpPr>
            <a:spLocks noGrp="1"/>
          </p:cNvSpPr>
          <p:nvPr>
            <p:ph type="sldNum" sz="quarter" idx="5"/>
          </p:nvPr>
        </p:nvSpPr>
        <p:spPr/>
        <p:txBody>
          <a:bodyPr/>
          <a:lstStyle/>
          <a:p>
            <a:fld id="{D8920FAE-7F19-48AB-A97B-07F2C9F17A03}" type="slidenum">
              <a:rPr lang="en-US" smtClean="0"/>
              <a:t>6</a:t>
            </a:fld>
            <a:endParaRPr lang="en-US"/>
          </a:p>
        </p:txBody>
      </p:sp>
    </p:spTree>
    <p:extLst>
      <p:ext uri="{BB962C8B-B14F-4D97-AF65-F5344CB8AC3E}">
        <p14:creationId xmlns:p14="http://schemas.microsoft.com/office/powerpoint/2010/main" val="3657126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52A19-1EDB-8EAA-3F7B-1464C4C2B8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EB844-D917-DB21-586C-15F4F7B6BD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9229A8-FE23-6E16-A162-3373E198D755}"/>
              </a:ext>
            </a:extLst>
          </p:cNvPr>
          <p:cNvSpPr>
            <a:spLocks noGrp="1"/>
          </p:cNvSpPr>
          <p:nvPr>
            <p:ph type="body" idx="1"/>
          </p:nvPr>
        </p:nvSpPr>
        <p:spPr/>
        <p:txBody>
          <a:bodyPr/>
          <a:lstStyle/>
          <a:p>
            <a:r>
              <a:rPr lang="en-US" dirty="0"/>
              <a:t>Now have students try it for themselves! </a:t>
            </a:r>
          </a:p>
        </p:txBody>
      </p:sp>
      <p:sp>
        <p:nvSpPr>
          <p:cNvPr id="4" name="Slide Number Placeholder 3">
            <a:extLst>
              <a:ext uri="{FF2B5EF4-FFF2-40B4-BE49-F238E27FC236}">
                <a16:creationId xmlns:a16="http://schemas.microsoft.com/office/drawing/2014/main" id="{D0AEC8BC-4049-3D09-9060-FF2BB93783FA}"/>
              </a:ext>
            </a:extLst>
          </p:cNvPr>
          <p:cNvSpPr>
            <a:spLocks noGrp="1"/>
          </p:cNvSpPr>
          <p:nvPr>
            <p:ph type="sldNum" sz="quarter" idx="5"/>
          </p:nvPr>
        </p:nvSpPr>
        <p:spPr/>
        <p:txBody>
          <a:bodyPr/>
          <a:lstStyle/>
          <a:p>
            <a:fld id="{D8920FAE-7F19-48AB-A97B-07F2C9F17A03}" type="slidenum">
              <a:rPr lang="en-US" smtClean="0"/>
              <a:t>7</a:t>
            </a:fld>
            <a:endParaRPr lang="en-US"/>
          </a:p>
        </p:txBody>
      </p:sp>
    </p:spTree>
    <p:extLst>
      <p:ext uri="{BB962C8B-B14F-4D97-AF65-F5344CB8AC3E}">
        <p14:creationId xmlns:p14="http://schemas.microsoft.com/office/powerpoint/2010/main" val="4182776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AA928-401A-D72D-87BD-EEBA6E341E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2EA035-2EA5-8EA0-E2A9-FA28035B2E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6035B5-C398-130E-D329-E92D4EC23090}"/>
              </a:ext>
            </a:extLst>
          </p:cNvPr>
          <p:cNvSpPr>
            <a:spLocks noGrp="1"/>
          </p:cNvSpPr>
          <p:nvPr>
            <p:ph type="body" idx="1"/>
          </p:nvPr>
        </p:nvSpPr>
        <p:spPr/>
        <p:txBody>
          <a:bodyPr/>
          <a:lstStyle/>
          <a:p>
            <a:r>
              <a:rPr lang="en-US" dirty="0"/>
              <a:t>In this case, we would recommend adding no additional Phosphorus fertilizers.  The current phosphorus levels in the field are sufficient to support the continued production of Wheat. </a:t>
            </a:r>
          </a:p>
        </p:txBody>
      </p:sp>
      <p:sp>
        <p:nvSpPr>
          <p:cNvPr id="4" name="Slide Number Placeholder 3">
            <a:extLst>
              <a:ext uri="{FF2B5EF4-FFF2-40B4-BE49-F238E27FC236}">
                <a16:creationId xmlns:a16="http://schemas.microsoft.com/office/drawing/2014/main" id="{B1EADE4C-8BF3-D8FA-2EF4-9D9F753313A1}"/>
              </a:ext>
            </a:extLst>
          </p:cNvPr>
          <p:cNvSpPr>
            <a:spLocks noGrp="1"/>
          </p:cNvSpPr>
          <p:nvPr>
            <p:ph type="sldNum" sz="quarter" idx="5"/>
          </p:nvPr>
        </p:nvSpPr>
        <p:spPr/>
        <p:txBody>
          <a:bodyPr/>
          <a:lstStyle/>
          <a:p>
            <a:fld id="{D8920FAE-7F19-48AB-A97B-07F2C9F17A03}" type="slidenum">
              <a:rPr lang="en-US" smtClean="0"/>
              <a:t>8</a:t>
            </a:fld>
            <a:endParaRPr lang="en-US"/>
          </a:p>
        </p:txBody>
      </p:sp>
    </p:spTree>
    <p:extLst>
      <p:ext uri="{BB962C8B-B14F-4D97-AF65-F5344CB8AC3E}">
        <p14:creationId xmlns:p14="http://schemas.microsoft.com/office/powerpoint/2010/main" val="696007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64DF6-74B7-80F0-7478-7BF16DAFDB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8FD236-2C7C-831A-81C1-96A51A3BE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1F795A-F083-A6D6-66DB-538DA345502A}"/>
              </a:ext>
            </a:extLst>
          </p:cNvPr>
          <p:cNvSpPr>
            <a:spLocks noGrp="1"/>
          </p:cNvSpPr>
          <p:nvPr>
            <p:ph type="body" idx="1"/>
          </p:nvPr>
        </p:nvSpPr>
        <p:spPr/>
        <p:txBody>
          <a:bodyPr/>
          <a:lstStyle/>
          <a:p>
            <a:r>
              <a:rPr lang="en-US" dirty="0"/>
              <a:t>Here is another example.  The trick behind this one is that we are switching from Phosphorus to Potassium.  This guide only handles one type of Potassium test but it has “dry” and “field-moist and slurry” options. </a:t>
            </a:r>
            <a:br>
              <a:rPr lang="en-US" dirty="0"/>
            </a:br>
            <a:endParaRPr lang="en-US" dirty="0"/>
          </a:p>
        </p:txBody>
      </p:sp>
      <p:sp>
        <p:nvSpPr>
          <p:cNvPr id="4" name="Slide Number Placeholder 3">
            <a:extLst>
              <a:ext uri="{FF2B5EF4-FFF2-40B4-BE49-F238E27FC236}">
                <a16:creationId xmlns:a16="http://schemas.microsoft.com/office/drawing/2014/main" id="{04FFFD73-AC2B-4A16-4574-D68EDB8FB2E3}"/>
              </a:ext>
            </a:extLst>
          </p:cNvPr>
          <p:cNvSpPr>
            <a:spLocks noGrp="1"/>
          </p:cNvSpPr>
          <p:nvPr>
            <p:ph type="sldNum" sz="quarter" idx="5"/>
          </p:nvPr>
        </p:nvSpPr>
        <p:spPr/>
        <p:txBody>
          <a:bodyPr/>
          <a:lstStyle/>
          <a:p>
            <a:fld id="{D8920FAE-7F19-48AB-A97B-07F2C9F17A03}" type="slidenum">
              <a:rPr lang="en-US" smtClean="0"/>
              <a:t>9</a:t>
            </a:fld>
            <a:endParaRPr lang="en-US"/>
          </a:p>
        </p:txBody>
      </p:sp>
    </p:spTree>
    <p:extLst>
      <p:ext uri="{BB962C8B-B14F-4D97-AF65-F5344CB8AC3E}">
        <p14:creationId xmlns:p14="http://schemas.microsoft.com/office/powerpoint/2010/main" val="30864393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 Red">
    <p:bg>
      <p:bgPr>
        <a:gradFill>
          <a:gsLst>
            <a:gs pos="0">
              <a:srgbClr val="DB1932"/>
            </a:gs>
            <a:gs pos="100000">
              <a:srgbClr val="912328"/>
            </a:gs>
          </a:gsLst>
          <a:lin ang="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436DA4-F9BA-9B4B-5F56-7DB4BBDC28D9}"/>
              </a:ext>
            </a:extLst>
          </p:cNvPr>
          <p:cNvSpPr/>
          <p:nvPr userDrawn="1"/>
        </p:nvSpPr>
        <p:spPr>
          <a:xfrm>
            <a:off x="0" y="6085840"/>
            <a:ext cx="12192000" cy="772160"/>
          </a:xfrm>
          <a:prstGeom prst="rect">
            <a:avLst/>
          </a:prstGeom>
          <a:gradFill>
            <a:gsLst>
              <a:gs pos="30000">
                <a:srgbClr val="FEC652"/>
              </a:gs>
              <a:gs pos="100000">
                <a:srgbClr val="FEC652">
                  <a:alpha val="3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9234D4-E438-57B7-4116-2276ECB5AA1D}"/>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rcRect/>
          <a:stretch/>
        </p:blipFill>
        <p:spPr>
          <a:xfrm flipH="1">
            <a:off x="2431385" y="1"/>
            <a:ext cx="9760613" cy="5090160"/>
          </a:xfrm>
          <a:prstGeom prst="rect">
            <a:avLst/>
          </a:prstGeom>
        </p:spPr>
      </p:pic>
      <p:pic>
        <p:nvPicPr>
          <p:cNvPr id="7" name="Picture 6">
            <a:extLst>
              <a:ext uri="{FF2B5EF4-FFF2-40B4-BE49-F238E27FC236}">
                <a16:creationId xmlns:a16="http://schemas.microsoft.com/office/drawing/2014/main" id="{ECF54B98-73C0-439A-A258-0B446B28760E}"/>
              </a:ext>
            </a:extLst>
          </p:cNvPr>
          <p:cNvPicPr>
            <a:picLocks noChangeAspect="1"/>
          </p:cNvPicPr>
          <p:nvPr userDrawn="1"/>
        </p:nvPicPr>
        <p:blipFill>
          <a:blip r:embed="rId3"/>
          <a:stretch>
            <a:fillRect/>
          </a:stretch>
        </p:blipFill>
        <p:spPr>
          <a:xfrm>
            <a:off x="853827" y="2116880"/>
            <a:ext cx="3991985" cy="1451631"/>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p:spPr>
        <p:txBody>
          <a:bodyPr vert="horz" lIns="0" tIns="0" rIns="0" bIns="0" rtlCol="0" anchor="ctr">
            <a:normAutofit/>
          </a:bodyPr>
          <a:lstStyle>
            <a:lvl1pPr>
              <a:lnSpc>
                <a:spcPct val="100000"/>
              </a:lnSpc>
              <a:defRPr sz="3400" b="1" i="0">
                <a:effectLst>
                  <a:outerShdw blurRad="69850" dist="63500" dir="2700000" algn="tl" rotWithShape="0">
                    <a:prstClr val="black">
                      <a:alpha val="40000"/>
                    </a:prstClr>
                  </a:outerShdw>
                </a:effectLst>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456762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2-Column – CONFIDENTI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C08172-8304-E401-DF73-370779DDF8B2}"/>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AAC764-2C2E-76F4-9142-4373BE8253A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pic>
        <p:nvPicPr>
          <p:cNvPr id="3" name="Picture 2">
            <a:extLst>
              <a:ext uri="{FF2B5EF4-FFF2-40B4-BE49-F238E27FC236}">
                <a16:creationId xmlns:a16="http://schemas.microsoft.com/office/drawing/2014/main" id="{F4613591-958B-F7AA-E1B3-914C391BA25F}"/>
              </a:ext>
            </a:extLst>
          </p:cNvPr>
          <p:cNvPicPr>
            <a:picLocks noChangeAspect="1"/>
          </p:cNvPicPr>
          <p:nvPr userDrawn="1"/>
        </p:nvPicPr>
        <p:blipFill>
          <a:blip r:embed="rId3"/>
          <a:stretch>
            <a:fillRect/>
          </a:stretch>
        </p:blipFill>
        <p:spPr>
          <a:xfrm>
            <a:off x="9667023" y="486938"/>
            <a:ext cx="2257757" cy="821002"/>
          </a:xfrm>
          <a:prstGeom prst="rect">
            <a:avLst/>
          </a:prstGeom>
        </p:spPr>
      </p:pic>
      <p:sp>
        <p:nvSpPr>
          <p:cNvPr id="6" name="Content Placeholder 2">
            <a:extLst>
              <a:ext uri="{FF2B5EF4-FFF2-40B4-BE49-F238E27FC236}">
                <a16:creationId xmlns:a16="http://schemas.microsoft.com/office/drawing/2014/main" id="{3709CBA8-8FA5-E2AB-51C9-8379F3B7B775}"/>
              </a:ext>
            </a:extLst>
          </p:cNvPr>
          <p:cNvSpPr>
            <a:spLocks noGrp="1"/>
          </p:cNvSpPr>
          <p:nvPr>
            <p:ph sz="half" idx="1"/>
          </p:nvPr>
        </p:nvSpPr>
        <p:spPr>
          <a:xfrm>
            <a:off x="520390" y="1545390"/>
            <a:ext cx="5499410"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3748120-3676-87BC-3193-15575C64E27B}"/>
              </a:ext>
            </a:extLst>
          </p:cNvPr>
          <p:cNvSpPr>
            <a:spLocks noGrp="1"/>
          </p:cNvSpPr>
          <p:nvPr>
            <p:ph sz="half" idx="2"/>
          </p:nvPr>
        </p:nvSpPr>
        <p:spPr>
          <a:xfrm>
            <a:off x="6172199" y="1545390"/>
            <a:ext cx="5499409"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a:extLst>
              <a:ext uri="{FF2B5EF4-FFF2-40B4-BE49-F238E27FC236}">
                <a16:creationId xmlns:a16="http://schemas.microsoft.com/office/drawing/2014/main" id="{21682E97-C601-49A9-A29E-BDF36E13AED9}"/>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3500" dist="63500" dir="2700000" algn="tl" rotWithShape="0">
                    <a:prstClr val="black">
                      <a:alpha val="40000"/>
                    </a:prstClr>
                  </a:outerShdw>
                </a:effectLst>
              </a:defRPr>
            </a:lvl1pPr>
          </a:lstStyle>
          <a:p>
            <a:r>
              <a:rPr lang="en-US" dirty="0"/>
              <a:t>Click to edit master title style</a:t>
            </a:r>
          </a:p>
        </p:txBody>
      </p:sp>
      <p:pic>
        <p:nvPicPr>
          <p:cNvPr id="10" name="Picture 9" descr="Logo&#10;&#10;Description automatically generated with medium confidence">
            <a:extLst>
              <a:ext uri="{FF2B5EF4-FFF2-40B4-BE49-F238E27FC236}">
                <a16:creationId xmlns:a16="http://schemas.microsoft.com/office/drawing/2014/main" id="{09046159-4321-C48E-EA2D-433F21BB494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
        <p:nvSpPr>
          <p:cNvPr id="11" name="TextBox 10">
            <a:extLst>
              <a:ext uri="{FF2B5EF4-FFF2-40B4-BE49-F238E27FC236}">
                <a16:creationId xmlns:a16="http://schemas.microsoft.com/office/drawing/2014/main" id="{D2056068-873C-03B8-9A8D-2E39F52D4760}"/>
              </a:ext>
            </a:extLst>
          </p:cNvPr>
          <p:cNvSpPr txBox="1"/>
          <p:nvPr userDrawn="1"/>
        </p:nvSpPr>
        <p:spPr>
          <a:xfrm>
            <a:off x="11034792" y="6571257"/>
            <a:ext cx="889988" cy="138499"/>
          </a:xfrm>
          <a:prstGeom prst="rect">
            <a:avLst/>
          </a:prstGeom>
          <a:noFill/>
        </p:spPr>
        <p:txBody>
          <a:bodyPr wrap="none" lIns="0" tIns="0" rIns="0" bIns="0" rtlCol="0">
            <a:spAutoFit/>
          </a:bodyPr>
          <a:lstStyle/>
          <a:p>
            <a:pPr algn="r"/>
            <a:r>
              <a:rPr lang="en-US" sz="900" b="1" spc="20" baseline="0" dirty="0">
                <a:solidFill>
                  <a:schemeClr val="tx1"/>
                </a:solidFill>
                <a:latin typeface="Arial" panose="020B0604020202020204" pitchFamily="34" charset="0"/>
                <a:cs typeface="Arial" panose="020B0604020202020204" pitchFamily="34" charset="0"/>
              </a:rPr>
              <a:t>CONFIDENTIAL</a:t>
            </a:r>
          </a:p>
        </p:txBody>
      </p:sp>
    </p:spTree>
    <p:extLst>
      <p:ext uri="{BB962C8B-B14F-4D97-AF65-F5344CB8AC3E}">
        <p14:creationId xmlns:p14="http://schemas.microsoft.com/office/powerpoint/2010/main" val="2470325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e 1-Column – NON-CONFIDENTI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52477C3-ECF0-DA5F-A4FE-664F0CD2E69B}"/>
              </a:ext>
            </a:extLst>
          </p:cNvPr>
          <p:cNvPicPr>
            <a:picLocks noChangeAspect="1"/>
          </p:cNvPicPr>
          <p:nvPr userDrawn="1"/>
        </p:nvPicPr>
        <p:blipFill>
          <a:blip r:embed="rId2"/>
          <a:stretch>
            <a:fillRect/>
          </a:stretch>
        </p:blipFill>
        <p:spPr>
          <a:xfrm>
            <a:off x="9667023" y="486938"/>
            <a:ext cx="2257757" cy="821002"/>
          </a:xfrm>
          <a:prstGeom prst="rect">
            <a:avLst/>
          </a:prstGeom>
        </p:spPr>
      </p:pic>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pic>
        <p:nvPicPr>
          <p:cNvPr id="5" name="Picture 4" descr="Logo&#10;&#10;Description automatically generated with medium confidence">
            <a:extLst>
              <a:ext uri="{FF2B5EF4-FFF2-40B4-BE49-F238E27FC236}">
                <a16:creationId xmlns:a16="http://schemas.microsoft.com/office/drawing/2014/main" id="{D33C5D36-F3F0-FD07-AEAE-3FA452EEE4E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
        <p:nvSpPr>
          <p:cNvPr id="6" name="TextBox 5">
            <a:extLst>
              <a:ext uri="{FF2B5EF4-FFF2-40B4-BE49-F238E27FC236}">
                <a16:creationId xmlns:a16="http://schemas.microsoft.com/office/drawing/2014/main" id="{059DA79E-8087-4D00-A602-FA12AE5983D6}"/>
              </a:ext>
            </a:extLst>
          </p:cNvPr>
          <p:cNvSpPr txBox="1"/>
          <p:nvPr userDrawn="1"/>
        </p:nvSpPr>
        <p:spPr>
          <a:xfrm>
            <a:off x="10729580" y="6571257"/>
            <a:ext cx="1195200" cy="138499"/>
          </a:xfrm>
          <a:prstGeom prst="rect">
            <a:avLst/>
          </a:prstGeom>
          <a:noFill/>
        </p:spPr>
        <p:txBody>
          <a:bodyPr wrap="none" lIns="0" tIns="0" rIns="0" bIns="0" rtlCol="0">
            <a:spAutoFit/>
          </a:bodyPr>
          <a:lstStyle/>
          <a:p>
            <a:pPr algn="r"/>
            <a:r>
              <a:rPr lang="en-US" sz="900" b="1" spc="20" baseline="0" dirty="0">
                <a:solidFill>
                  <a:schemeClr val="tx1"/>
                </a:solidFill>
                <a:latin typeface="Arial" panose="020B0604020202020204" pitchFamily="34" charset="0"/>
                <a:cs typeface="Arial" panose="020B0604020202020204" pitchFamily="34" charset="0"/>
              </a:rPr>
              <a:t>NON-CONFIDENTIAL</a:t>
            </a:r>
          </a:p>
        </p:txBody>
      </p:sp>
    </p:spTree>
    <p:extLst>
      <p:ext uri="{BB962C8B-B14F-4D97-AF65-F5344CB8AC3E}">
        <p14:creationId xmlns:p14="http://schemas.microsoft.com/office/powerpoint/2010/main" val="2585324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e 2-Column – NON-CONFIDENTI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C08172-8304-E401-DF73-370779DDF8B2}"/>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AAC764-2C2E-76F4-9142-4373BE8253A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pic>
        <p:nvPicPr>
          <p:cNvPr id="3" name="Picture 2">
            <a:extLst>
              <a:ext uri="{FF2B5EF4-FFF2-40B4-BE49-F238E27FC236}">
                <a16:creationId xmlns:a16="http://schemas.microsoft.com/office/drawing/2014/main" id="{F4613591-958B-F7AA-E1B3-914C391BA25F}"/>
              </a:ext>
            </a:extLst>
          </p:cNvPr>
          <p:cNvPicPr>
            <a:picLocks noChangeAspect="1"/>
          </p:cNvPicPr>
          <p:nvPr userDrawn="1"/>
        </p:nvPicPr>
        <p:blipFill>
          <a:blip r:embed="rId3"/>
          <a:stretch>
            <a:fillRect/>
          </a:stretch>
        </p:blipFill>
        <p:spPr>
          <a:xfrm>
            <a:off x="9667023" y="486938"/>
            <a:ext cx="2257757" cy="821002"/>
          </a:xfrm>
          <a:prstGeom prst="rect">
            <a:avLst/>
          </a:prstGeom>
        </p:spPr>
      </p:pic>
      <p:sp>
        <p:nvSpPr>
          <p:cNvPr id="6" name="Content Placeholder 2">
            <a:extLst>
              <a:ext uri="{FF2B5EF4-FFF2-40B4-BE49-F238E27FC236}">
                <a16:creationId xmlns:a16="http://schemas.microsoft.com/office/drawing/2014/main" id="{3709CBA8-8FA5-E2AB-51C9-8379F3B7B775}"/>
              </a:ext>
            </a:extLst>
          </p:cNvPr>
          <p:cNvSpPr>
            <a:spLocks noGrp="1"/>
          </p:cNvSpPr>
          <p:nvPr>
            <p:ph sz="half" idx="1"/>
          </p:nvPr>
        </p:nvSpPr>
        <p:spPr>
          <a:xfrm>
            <a:off x="520390" y="1545390"/>
            <a:ext cx="5499410"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3748120-3676-87BC-3193-15575C64E27B}"/>
              </a:ext>
            </a:extLst>
          </p:cNvPr>
          <p:cNvSpPr>
            <a:spLocks noGrp="1"/>
          </p:cNvSpPr>
          <p:nvPr>
            <p:ph sz="half" idx="2"/>
          </p:nvPr>
        </p:nvSpPr>
        <p:spPr>
          <a:xfrm>
            <a:off x="6172199" y="1545390"/>
            <a:ext cx="5499409"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a:extLst>
              <a:ext uri="{FF2B5EF4-FFF2-40B4-BE49-F238E27FC236}">
                <a16:creationId xmlns:a16="http://schemas.microsoft.com/office/drawing/2014/main" id="{21682E97-C601-49A9-A29E-BDF36E13AED9}"/>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3500" dist="63500" dir="2700000" algn="tl" rotWithShape="0">
                    <a:prstClr val="black">
                      <a:alpha val="40000"/>
                    </a:prstClr>
                  </a:outerShdw>
                </a:effectLst>
              </a:defRPr>
            </a:lvl1pPr>
          </a:lstStyle>
          <a:p>
            <a:r>
              <a:rPr lang="en-US" dirty="0"/>
              <a:t>Click to edit master title style</a:t>
            </a:r>
          </a:p>
        </p:txBody>
      </p:sp>
      <p:pic>
        <p:nvPicPr>
          <p:cNvPr id="9" name="Picture 8" descr="Logo&#10;&#10;Description automatically generated with medium confidence">
            <a:extLst>
              <a:ext uri="{FF2B5EF4-FFF2-40B4-BE49-F238E27FC236}">
                <a16:creationId xmlns:a16="http://schemas.microsoft.com/office/drawing/2014/main" id="{99CA8D0F-389F-C0E3-30B6-E4B481DD3FC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
        <p:nvSpPr>
          <p:cNvPr id="10" name="TextBox 9">
            <a:extLst>
              <a:ext uri="{FF2B5EF4-FFF2-40B4-BE49-F238E27FC236}">
                <a16:creationId xmlns:a16="http://schemas.microsoft.com/office/drawing/2014/main" id="{84419990-95B3-6734-3EE2-F0D1D48C561E}"/>
              </a:ext>
            </a:extLst>
          </p:cNvPr>
          <p:cNvSpPr txBox="1"/>
          <p:nvPr userDrawn="1"/>
        </p:nvSpPr>
        <p:spPr>
          <a:xfrm>
            <a:off x="10729580" y="6571257"/>
            <a:ext cx="1195200" cy="138499"/>
          </a:xfrm>
          <a:prstGeom prst="rect">
            <a:avLst/>
          </a:prstGeom>
          <a:noFill/>
        </p:spPr>
        <p:txBody>
          <a:bodyPr wrap="none" lIns="0" tIns="0" rIns="0" bIns="0" rtlCol="0">
            <a:spAutoFit/>
          </a:bodyPr>
          <a:lstStyle/>
          <a:p>
            <a:pPr algn="r"/>
            <a:r>
              <a:rPr lang="en-US" sz="900" b="1" spc="20" baseline="0" dirty="0">
                <a:solidFill>
                  <a:schemeClr val="tx1"/>
                </a:solidFill>
                <a:latin typeface="Arial" panose="020B0604020202020204" pitchFamily="34" charset="0"/>
                <a:cs typeface="Arial" panose="020B0604020202020204" pitchFamily="34" charset="0"/>
              </a:rPr>
              <a:t>NON-CONFIDENTIAL</a:t>
            </a:r>
          </a:p>
        </p:txBody>
      </p:sp>
    </p:spTree>
    <p:extLst>
      <p:ext uri="{BB962C8B-B14F-4D97-AF65-F5344CB8AC3E}">
        <p14:creationId xmlns:p14="http://schemas.microsoft.com/office/powerpoint/2010/main" val="404355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 Page - Red">
    <p:bg>
      <p:bgPr>
        <a:gradFill>
          <a:gsLst>
            <a:gs pos="0">
              <a:srgbClr val="DB1932"/>
            </a:gs>
            <a:gs pos="100000">
              <a:srgbClr val="912328"/>
            </a:gs>
          </a:gsLst>
          <a:lin ang="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436DA4-F9BA-9B4B-5F56-7DB4BBDC28D9}"/>
              </a:ext>
            </a:extLst>
          </p:cNvPr>
          <p:cNvSpPr/>
          <p:nvPr userDrawn="1"/>
        </p:nvSpPr>
        <p:spPr>
          <a:xfrm>
            <a:off x="0" y="6085840"/>
            <a:ext cx="12192000" cy="772160"/>
          </a:xfrm>
          <a:prstGeom prst="rect">
            <a:avLst/>
          </a:prstGeom>
          <a:gradFill>
            <a:gsLst>
              <a:gs pos="30000">
                <a:srgbClr val="FEC652"/>
              </a:gs>
              <a:gs pos="100000">
                <a:srgbClr val="FEC652">
                  <a:alpha val="3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9234D4-E438-57B7-4116-2276ECB5AA1D}"/>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rcRect/>
          <a:stretch/>
        </p:blipFill>
        <p:spPr>
          <a:xfrm flipH="1">
            <a:off x="2431385" y="1"/>
            <a:ext cx="9760613" cy="5090160"/>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477649" y="2545081"/>
            <a:ext cx="11143786" cy="1926492"/>
          </a:xfrm>
          <a:prstGeom prst="rect">
            <a:avLst/>
          </a:prstGeom>
        </p:spPr>
        <p:txBody>
          <a:bodyPr vert="horz" lIns="0" tIns="0" rIns="0" bIns="0" rtlCol="0" anchor="ctr">
            <a:normAutofit/>
          </a:bodyPr>
          <a:lstStyle>
            <a:lvl1pPr>
              <a:lnSpc>
                <a:spcPct val="100000"/>
              </a:lnSpc>
              <a:defRPr sz="3400" b="1" i="0">
                <a:effectLst>
                  <a:outerShdw blurRad="69850" dist="63500" dir="2700000" algn="tl" rotWithShape="0">
                    <a:prstClr val="black">
                      <a:alpha val="40000"/>
                    </a:prstClr>
                  </a:outerShdw>
                </a:effectLst>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63045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Page 1-Column – NON-CONFIDENTI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11664176"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10938547"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pic>
        <p:nvPicPr>
          <p:cNvPr id="5" name="Picture 4" descr="Logo&#10;&#10;Description automatically generated with medium confidence">
            <a:extLst>
              <a:ext uri="{FF2B5EF4-FFF2-40B4-BE49-F238E27FC236}">
                <a16:creationId xmlns:a16="http://schemas.microsoft.com/office/drawing/2014/main" id="{D33C5D36-F3F0-FD07-AEAE-3FA452EEE4E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Tree>
    <p:extLst>
      <p:ext uri="{BB962C8B-B14F-4D97-AF65-F5344CB8AC3E}">
        <p14:creationId xmlns:p14="http://schemas.microsoft.com/office/powerpoint/2010/main" val="3640215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Page - Red">
    <p:bg>
      <p:bgPr>
        <a:gradFill>
          <a:gsLst>
            <a:gs pos="0">
              <a:srgbClr val="DB1932"/>
            </a:gs>
            <a:gs pos="100000">
              <a:srgbClr val="912328"/>
            </a:gs>
          </a:gsLst>
          <a:lin ang="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436DA4-F9BA-9B4B-5F56-7DB4BBDC28D9}"/>
              </a:ext>
            </a:extLst>
          </p:cNvPr>
          <p:cNvSpPr/>
          <p:nvPr userDrawn="1"/>
        </p:nvSpPr>
        <p:spPr>
          <a:xfrm>
            <a:off x="0" y="6085840"/>
            <a:ext cx="12192000" cy="772160"/>
          </a:xfrm>
          <a:prstGeom prst="rect">
            <a:avLst/>
          </a:prstGeom>
          <a:gradFill>
            <a:gsLst>
              <a:gs pos="30000">
                <a:srgbClr val="FEC652"/>
              </a:gs>
              <a:gs pos="100000">
                <a:srgbClr val="FEC652">
                  <a:alpha val="3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9234D4-E438-57B7-4116-2276ECB5AA1D}"/>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rcRect/>
          <a:stretch/>
        </p:blipFill>
        <p:spPr>
          <a:xfrm flipH="1">
            <a:off x="5238749" y="1"/>
            <a:ext cx="6953248" cy="4371974"/>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p:spPr>
        <p:txBody>
          <a:bodyPr vert="horz" lIns="0" tIns="0" rIns="0" bIns="0" rtlCol="0" anchor="ctr">
            <a:normAutofit/>
          </a:bodyPr>
          <a:lstStyle>
            <a:lvl1pPr>
              <a:lnSpc>
                <a:spcPct val="100000"/>
              </a:lnSpc>
              <a:defRPr sz="3400" b="1" i="0">
                <a:effectLst>
                  <a:outerShdw blurRad="69850" dist="63500" dir="2700000" algn="tl" rotWithShape="0">
                    <a:prstClr val="black">
                      <a:alpha val="40000"/>
                    </a:prstClr>
                  </a:outerShdw>
                </a:effectLst>
                <a:latin typeface="Arial" panose="020B0604020202020204" pitchFamily="34" charset="0"/>
                <a:cs typeface="Arial" panose="020B0604020202020204" pitchFamily="34" charset="0"/>
              </a:defRPr>
            </a:lvl1pPr>
          </a:lstStyle>
          <a:p>
            <a:r>
              <a:rPr lang="en-US" dirty="0"/>
              <a:t>Click to edit master title style</a:t>
            </a:r>
          </a:p>
        </p:txBody>
      </p:sp>
      <p:pic>
        <p:nvPicPr>
          <p:cNvPr id="12" name="Picture 11" descr="A black and white sign with white text&#10;&#10;Description automatically generated">
            <a:extLst>
              <a:ext uri="{FF2B5EF4-FFF2-40B4-BE49-F238E27FC236}">
                <a16:creationId xmlns:a16="http://schemas.microsoft.com/office/drawing/2014/main" id="{69E192ED-5B41-6A84-4E2E-5237E0E7BD6C}"/>
              </a:ext>
            </a:extLst>
          </p:cNvPr>
          <p:cNvPicPr>
            <a:picLocks noChangeAspect="1"/>
          </p:cNvPicPr>
          <p:nvPr userDrawn="1"/>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34751" y="1993045"/>
            <a:ext cx="8335017" cy="1435955"/>
          </a:xfrm>
          <a:prstGeom prst="rect">
            <a:avLst/>
          </a:prstGeom>
        </p:spPr>
      </p:pic>
    </p:spTree>
    <p:extLst>
      <p:ext uri="{BB962C8B-B14F-4D97-AF65-F5344CB8AC3E}">
        <p14:creationId xmlns:p14="http://schemas.microsoft.com/office/powerpoint/2010/main" val="106335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age - White">
    <p:bg>
      <p:bgPr>
        <a:gradFill>
          <a:gsLst>
            <a:gs pos="0">
              <a:schemeClr val="bg1"/>
            </a:gs>
            <a:gs pos="100000">
              <a:schemeClr val="bg1">
                <a:lumMod val="95000"/>
              </a:schemeClr>
            </a:gs>
          </a:gsLst>
          <a:lin ang="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0389B0-3E3E-6661-4D60-A35A9102B1A0}"/>
              </a:ext>
            </a:extLst>
          </p:cNvPr>
          <p:cNvSpPr/>
          <p:nvPr userDrawn="1"/>
        </p:nvSpPr>
        <p:spPr>
          <a:xfrm>
            <a:off x="0" y="6085840"/>
            <a:ext cx="12192000" cy="772160"/>
          </a:xfrm>
          <a:prstGeom prst="rect">
            <a:avLst/>
          </a:prstGeom>
          <a:gradFill>
            <a:gsLst>
              <a:gs pos="0">
                <a:srgbClr val="DB1932"/>
              </a:gs>
              <a:gs pos="100000">
                <a:srgbClr val="91232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3D08A6-24ED-CC54-A899-BE1930A98902}"/>
              </a:ext>
            </a:extLst>
          </p:cNvPr>
          <p:cNvPicPr>
            <a:picLocks noChangeAspect="1"/>
          </p:cNvPicPr>
          <p:nvPr userDrawn="1"/>
        </p:nvPicPr>
        <p:blipFill>
          <a:blip r:embed="rId2">
            <a:alphaModFix amt="45000"/>
            <a:extLst>
              <a:ext uri="{28A0092B-C50C-407E-A947-70E740481C1C}">
                <a14:useLocalDpi xmlns:a14="http://schemas.microsoft.com/office/drawing/2010/main" val="0"/>
              </a:ext>
            </a:extLst>
          </a:blip>
          <a:stretch>
            <a:fillRect/>
          </a:stretch>
        </p:blipFill>
        <p:spPr>
          <a:xfrm flipH="1">
            <a:off x="2431384" y="1"/>
            <a:ext cx="9760615" cy="5090160"/>
          </a:xfrm>
          <a:prstGeom prst="rect">
            <a:avLst/>
          </a:prstGeom>
        </p:spPr>
      </p:pic>
      <p:pic>
        <p:nvPicPr>
          <p:cNvPr id="6" name="Picture 5">
            <a:extLst>
              <a:ext uri="{FF2B5EF4-FFF2-40B4-BE49-F238E27FC236}">
                <a16:creationId xmlns:a16="http://schemas.microsoft.com/office/drawing/2014/main" id="{5C99E12F-8B9A-CE9C-6114-F34DD8F28101}"/>
              </a:ext>
            </a:extLst>
          </p:cNvPr>
          <p:cNvPicPr>
            <a:picLocks noChangeAspect="1"/>
          </p:cNvPicPr>
          <p:nvPr userDrawn="1"/>
        </p:nvPicPr>
        <p:blipFill>
          <a:blip r:embed="rId3"/>
          <a:stretch>
            <a:fillRect/>
          </a:stretch>
        </p:blipFill>
        <p:spPr>
          <a:xfrm>
            <a:off x="853827" y="1671398"/>
            <a:ext cx="3991985" cy="1451631"/>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solidFill>
                  <a:schemeClr val="bg1"/>
                </a:solidFill>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a:effectLst/>
        </p:spPr>
        <p:txBody>
          <a:bodyPr vert="horz" lIns="0" tIns="0" rIns="0" bIns="0" rtlCol="0" anchor="ctr">
            <a:normAutofit/>
          </a:bodyPr>
          <a:lstStyle>
            <a:lvl1pPr>
              <a:lnSpc>
                <a:spcPct val="100000"/>
              </a:lnSpc>
              <a:defRPr sz="3400" b="1" i="0">
                <a:solidFill>
                  <a:sysClr val="windowText" lastClr="000000"/>
                </a:solidFill>
                <a:effectLst/>
                <a:latin typeface="Arial" panose="020B0604020202020204" pitchFamily="34" charset="0"/>
                <a:cs typeface="Arial" panose="020B0604020202020204" pitchFamily="34" charset="0"/>
              </a:defRPr>
            </a:lvl1pPr>
          </a:lstStyle>
          <a:p>
            <a:r>
              <a:rPr lang="en-US" dirty="0"/>
              <a:t>Click to edit master title style</a:t>
            </a:r>
          </a:p>
        </p:txBody>
      </p:sp>
      <p:pic>
        <p:nvPicPr>
          <p:cNvPr id="2" name="Picture 1">
            <a:extLst>
              <a:ext uri="{FF2B5EF4-FFF2-40B4-BE49-F238E27FC236}">
                <a16:creationId xmlns:a16="http://schemas.microsoft.com/office/drawing/2014/main" id="{5D418E60-EB90-F991-8B2F-006E72B154D0}"/>
              </a:ext>
            </a:extLst>
          </p:cNvPr>
          <p:cNvPicPr>
            <a:picLocks noChangeAspect="1"/>
          </p:cNvPicPr>
          <p:nvPr userDrawn="1"/>
        </p:nvPicPr>
        <p:blipFill rotWithShape="1">
          <a:blip r:embed="rId4"/>
          <a:srcRect b="33193"/>
          <a:stretch/>
        </p:blipFill>
        <p:spPr>
          <a:xfrm>
            <a:off x="253459" y="3313195"/>
            <a:ext cx="5192720" cy="523462"/>
          </a:xfrm>
          <a:prstGeom prst="rect">
            <a:avLst/>
          </a:prstGeom>
        </p:spPr>
      </p:pic>
    </p:spTree>
    <p:extLst>
      <p:ext uri="{BB962C8B-B14F-4D97-AF65-F5344CB8AC3E}">
        <p14:creationId xmlns:p14="http://schemas.microsoft.com/office/powerpoint/2010/main" val="3468111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 Page - White">
    <p:bg>
      <p:bgPr>
        <a:gradFill>
          <a:gsLst>
            <a:gs pos="0">
              <a:schemeClr val="bg1"/>
            </a:gs>
            <a:gs pos="100000">
              <a:schemeClr val="bg1">
                <a:lumMod val="95000"/>
              </a:schemeClr>
            </a:gs>
          </a:gsLst>
          <a:lin ang="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0389B0-3E3E-6661-4D60-A35A9102B1A0}"/>
              </a:ext>
            </a:extLst>
          </p:cNvPr>
          <p:cNvSpPr/>
          <p:nvPr userDrawn="1"/>
        </p:nvSpPr>
        <p:spPr>
          <a:xfrm>
            <a:off x="0" y="6085840"/>
            <a:ext cx="12192000" cy="772160"/>
          </a:xfrm>
          <a:prstGeom prst="rect">
            <a:avLst/>
          </a:prstGeom>
          <a:gradFill>
            <a:gsLst>
              <a:gs pos="0">
                <a:srgbClr val="DB1932"/>
              </a:gs>
              <a:gs pos="100000">
                <a:srgbClr val="91232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3D08A6-24ED-CC54-A899-BE1930A98902}"/>
              </a:ext>
            </a:extLst>
          </p:cNvPr>
          <p:cNvPicPr>
            <a:picLocks noChangeAspect="1"/>
          </p:cNvPicPr>
          <p:nvPr userDrawn="1"/>
        </p:nvPicPr>
        <p:blipFill>
          <a:blip r:embed="rId2">
            <a:alphaModFix amt="45000"/>
            <a:extLst>
              <a:ext uri="{28A0092B-C50C-407E-A947-70E740481C1C}">
                <a14:useLocalDpi xmlns:a14="http://schemas.microsoft.com/office/drawing/2010/main" val="0"/>
              </a:ext>
            </a:extLst>
          </a:blip>
          <a:stretch>
            <a:fillRect/>
          </a:stretch>
        </p:blipFill>
        <p:spPr>
          <a:xfrm flipH="1">
            <a:off x="4978398" y="1"/>
            <a:ext cx="7213599" cy="4387272"/>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solidFill>
                  <a:schemeClr val="bg1"/>
                </a:solidFill>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a:effectLst/>
        </p:spPr>
        <p:txBody>
          <a:bodyPr vert="horz" lIns="0" tIns="0" rIns="0" bIns="0" rtlCol="0" anchor="ctr">
            <a:normAutofit/>
          </a:bodyPr>
          <a:lstStyle>
            <a:lvl1pPr>
              <a:lnSpc>
                <a:spcPct val="100000"/>
              </a:lnSpc>
              <a:defRPr sz="3400" b="1" i="0">
                <a:solidFill>
                  <a:sysClr val="windowText" lastClr="000000"/>
                </a:solidFill>
                <a:effectLst/>
                <a:latin typeface="Arial" panose="020B0604020202020204" pitchFamily="34" charset="0"/>
                <a:cs typeface="Arial" panose="020B0604020202020204" pitchFamily="34" charset="0"/>
              </a:defRPr>
            </a:lvl1pPr>
          </a:lstStyle>
          <a:p>
            <a:r>
              <a:rPr lang="en-US" dirty="0"/>
              <a:t>Click to edit master title style</a:t>
            </a:r>
          </a:p>
        </p:txBody>
      </p:sp>
      <p:pic>
        <p:nvPicPr>
          <p:cNvPr id="8" name="Picture 7">
            <a:extLst>
              <a:ext uri="{FF2B5EF4-FFF2-40B4-BE49-F238E27FC236}">
                <a16:creationId xmlns:a16="http://schemas.microsoft.com/office/drawing/2014/main" id="{6D5AD90A-4599-8876-08D0-DA4C5FD52F0C}"/>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554182" y="2104095"/>
            <a:ext cx="7878618" cy="1463450"/>
          </a:xfrm>
          <a:prstGeom prst="rect">
            <a:avLst/>
          </a:prstGeom>
        </p:spPr>
      </p:pic>
    </p:spTree>
    <p:extLst>
      <p:ext uri="{BB962C8B-B14F-4D97-AF65-F5344CB8AC3E}">
        <p14:creationId xmlns:p14="http://schemas.microsoft.com/office/powerpoint/2010/main" val="3565344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ver Page - White">
    <p:bg>
      <p:bgPr>
        <a:gradFill>
          <a:gsLst>
            <a:gs pos="0">
              <a:schemeClr val="bg1"/>
            </a:gs>
            <a:gs pos="100000">
              <a:schemeClr val="bg1">
                <a:lumMod val="95000"/>
              </a:schemeClr>
            </a:gs>
          </a:gsLst>
          <a:lin ang="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0389B0-3E3E-6661-4D60-A35A9102B1A0}"/>
              </a:ext>
            </a:extLst>
          </p:cNvPr>
          <p:cNvSpPr/>
          <p:nvPr userDrawn="1"/>
        </p:nvSpPr>
        <p:spPr>
          <a:xfrm>
            <a:off x="0" y="6085840"/>
            <a:ext cx="12192000" cy="772160"/>
          </a:xfrm>
          <a:prstGeom prst="rect">
            <a:avLst/>
          </a:prstGeom>
          <a:gradFill>
            <a:gsLst>
              <a:gs pos="0">
                <a:srgbClr val="DB1932"/>
              </a:gs>
              <a:gs pos="100000">
                <a:srgbClr val="91232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3D08A6-24ED-CC54-A899-BE1930A98902}"/>
              </a:ext>
            </a:extLst>
          </p:cNvPr>
          <p:cNvPicPr>
            <a:picLocks noChangeAspect="1"/>
          </p:cNvPicPr>
          <p:nvPr userDrawn="1"/>
        </p:nvPicPr>
        <p:blipFill>
          <a:blip r:embed="rId2">
            <a:alphaModFix amt="45000"/>
            <a:extLst>
              <a:ext uri="{28A0092B-C50C-407E-A947-70E740481C1C}">
                <a14:useLocalDpi xmlns:a14="http://schemas.microsoft.com/office/drawing/2010/main" val="0"/>
              </a:ext>
            </a:extLst>
          </a:blip>
          <a:stretch>
            <a:fillRect/>
          </a:stretch>
        </p:blipFill>
        <p:spPr>
          <a:xfrm flipH="1">
            <a:off x="4978398" y="1"/>
            <a:ext cx="7213599" cy="4387272"/>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solidFill>
                  <a:schemeClr val="bg1"/>
                </a:solidFill>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a:effectLst/>
        </p:spPr>
        <p:txBody>
          <a:bodyPr vert="horz" lIns="0" tIns="0" rIns="0" bIns="0" rtlCol="0" anchor="ctr">
            <a:normAutofit/>
          </a:bodyPr>
          <a:lstStyle>
            <a:lvl1pPr>
              <a:lnSpc>
                <a:spcPct val="100000"/>
              </a:lnSpc>
              <a:defRPr sz="3400" b="1" i="0">
                <a:solidFill>
                  <a:sysClr val="windowText" lastClr="000000"/>
                </a:solidFill>
                <a:effectLst/>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807637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1-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pic>
        <p:nvPicPr>
          <p:cNvPr id="2" name="Picture 1" descr="Logo&#10;&#10;Description automatically generated with medium confidence">
            <a:extLst>
              <a:ext uri="{FF2B5EF4-FFF2-40B4-BE49-F238E27FC236}">
                <a16:creationId xmlns:a16="http://schemas.microsoft.com/office/drawing/2014/main" id="{ED2E431A-6DA7-1A2C-2C30-355AA71BD85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pic>
        <p:nvPicPr>
          <p:cNvPr id="5" name="Picture 4">
            <a:extLst>
              <a:ext uri="{FF2B5EF4-FFF2-40B4-BE49-F238E27FC236}">
                <a16:creationId xmlns:a16="http://schemas.microsoft.com/office/drawing/2014/main" id="{73F41391-9BAE-571C-CC65-86C3BB109A3C}"/>
              </a:ext>
            </a:extLst>
          </p:cNvPr>
          <p:cNvPicPr>
            <a:picLocks noChangeAspect="1"/>
          </p:cNvPicPr>
          <p:nvPr userDrawn="1"/>
        </p:nvPicPr>
        <p:blipFill>
          <a:blip r:embed="rId4"/>
          <a:stretch>
            <a:fillRect/>
          </a:stretch>
        </p:blipFill>
        <p:spPr>
          <a:xfrm>
            <a:off x="9667023" y="486938"/>
            <a:ext cx="2257757" cy="821002"/>
          </a:xfrm>
          <a:prstGeom prst="rect">
            <a:avLst/>
          </a:prstGeom>
        </p:spPr>
      </p:pic>
    </p:spTree>
    <p:extLst>
      <p:ext uri="{BB962C8B-B14F-4D97-AF65-F5344CB8AC3E}">
        <p14:creationId xmlns:p14="http://schemas.microsoft.com/office/powerpoint/2010/main" val="1917097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age 1-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11664176"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10769910"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spTree>
    <p:extLst>
      <p:ext uri="{BB962C8B-B14F-4D97-AF65-F5344CB8AC3E}">
        <p14:creationId xmlns:p14="http://schemas.microsoft.com/office/powerpoint/2010/main" val="334557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ge 2-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C08172-8304-E401-DF73-370779DDF8B2}"/>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AAC764-2C2E-76F4-9142-4373BE8253A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pic>
        <p:nvPicPr>
          <p:cNvPr id="3" name="Picture 2">
            <a:extLst>
              <a:ext uri="{FF2B5EF4-FFF2-40B4-BE49-F238E27FC236}">
                <a16:creationId xmlns:a16="http://schemas.microsoft.com/office/drawing/2014/main" id="{F4613591-958B-F7AA-E1B3-914C391BA25F}"/>
              </a:ext>
            </a:extLst>
          </p:cNvPr>
          <p:cNvPicPr>
            <a:picLocks noChangeAspect="1"/>
          </p:cNvPicPr>
          <p:nvPr userDrawn="1"/>
        </p:nvPicPr>
        <p:blipFill>
          <a:blip r:embed="rId3"/>
          <a:stretch>
            <a:fillRect/>
          </a:stretch>
        </p:blipFill>
        <p:spPr>
          <a:xfrm>
            <a:off x="9667023" y="486938"/>
            <a:ext cx="2257757" cy="821002"/>
          </a:xfrm>
          <a:prstGeom prst="rect">
            <a:avLst/>
          </a:prstGeom>
        </p:spPr>
      </p:pic>
      <p:sp>
        <p:nvSpPr>
          <p:cNvPr id="6" name="Content Placeholder 2">
            <a:extLst>
              <a:ext uri="{FF2B5EF4-FFF2-40B4-BE49-F238E27FC236}">
                <a16:creationId xmlns:a16="http://schemas.microsoft.com/office/drawing/2014/main" id="{3709CBA8-8FA5-E2AB-51C9-8379F3B7B775}"/>
              </a:ext>
            </a:extLst>
          </p:cNvPr>
          <p:cNvSpPr>
            <a:spLocks noGrp="1"/>
          </p:cNvSpPr>
          <p:nvPr>
            <p:ph sz="half" idx="1"/>
          </p:nvPr>
        </p:nvSpPr>
        <p:spPr>
          <a:xfrm>
            <a:off x="520390" y="1545390"/>
            <a:ext cx="5499410"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3748120-3676-87BC-3193-15575C64E27B}"/>
              </a:ext>
            </a:extLst>
          </p:cNvPr>
          <p:cNvSpPr>
            <a:spLocks noGrp="1"/>
          </p:cNvSpPr>
          <p:nvPr>
            <p:ph sz="half" idx="2"/>
          </p:nvPr>
        </p:nvSpPr>
        <p:spPr>
          <a:xfrm>
            <a:off x="6172199" y="1545390"/>
            <a:ext cx="5499409"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a:extLst>
              <a:ext uri="{FF2B5EF4-FFF2-40B4-BE49-F238E27FC236}">
                <a16:creationId xmlns:a16="http://schemas.microsoft.com/office/drawing/2014/main" id="{21682E97-C601-49A9-A29E-BDF36E13AED9}"/>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3500" dist="63500" dir="2700000" algn="tl" rotWithShape="0">
                    <a:prstClr val="black">
                      <a:alpha val="40000"/>
                    </a:prstClr>
                  </a:outerShdw>
                </a:effectLst>
              </a:defRPr>
            </a:lvl1pPr>
          </a:lstStyle>
          <a:p>
            <a:r>
              <a:rPr lang="en-US" dirty="0"/>
              <a:t>Click to edit master title style</a:t>
            </a:r>
          </a:p>
        </p:txBody>
      </p:sp>
      <p:pic>
        <p:nvPicPr>
          <p:cNvPr id="9" name="Picture 8" descr="Logo&#10;&#10;Description automatically generated with medium confidence">
            <a:extLst>
              <a:ext uri="{FF2B5EF4-FFF2-40B4-BE49-F238E27FC236}">
                <a16:creationId xmlns:a16="http://schemas.microsoft.com/office/drawing/2014/main" id="{F8BB45D1-31A0-2459-523F-7EB12815B60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Tree>
    <p:extLst>
      <p:ext uri="{BB962C8B-B14F-4D97-AF65-F5344CB8AC3E}">
        <p14:creationId xmlns:p14="http://schemas.microsoft.com/office/powerpoint/2010/main" val="506368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1-Column – CONFIDENTI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52477C3-ECF0-DA5F-A4FE-664F0CD2E69B}"/>
              </a:ext>
            </a:extLst>
          </p:cNvPr>
          <p:cNvPicPr>
            <a:picLocks noChangeAspect="1"/>
          </p:cNvPicPr>
          <p:nvPr userDrawn="1"/>
        </p:nvPicPr>
        <p:blipFill>
          <a:blip r:embed="rId2"/>
          <a:stretch>
            <a:fillRect/>
          </a:stretch>
        </p:blipFill>
        <p:spPr>
          <a:xfrm>
            <a:off x="9667023" y="486938"/>
            <a:ext cx="2257757" cy="821002"/>
          </a:xfrm>
          <a:prstGeom prst="rect">
            <a:avLst/>
          </a:prstGeom>
        </p:spPr>
      </p:pic>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sp>
        <p:nvSpPr>
          <p:cNvPr id="4" name="TextBox 3">
            <a:extLst>
              <a:ext uri="{FF2B5EF4-FFF2-40B4-BE49-F238E27FC236}">
                <a16:creationId xmlns:a16="http://schemas.microsoft.com/office/drawing/2014/main" id="{6966F4F8-72C3-31A0-ABD2-1BA1A0683D66}"/>
              </a:ext>
            </a:extLst>
          </p:cNvPr>
          <p:cNvSpPr txBox="1"/>
          <p:nvPr userDrawn="1"/>
        </p:nvSpPr>
        <p:spPr>
          <a:xfrm>
            <a:off x="11034792" y="6571257"/>
            <a:ext cx="889988" cy="138499"/>
          </a:xfrm>
          <a:prstGeom prst="rect">
            <a:avLst/>
          </a:prstGeom>
          <a:noFill/>
        </p:spPr>
        <p:txBody>
          <a:bodyPr wrap="none" lIns="0" tIns="0" rIns="0" bIns="0" rtlCol="0">
            <a:spAutoFit/>
          </a:bodyPr>
          <a:lstStyle/>
          <a:p>
            <a:pPr algn="r"/>
            <a:r>
              <a:rPr lang="en-US" sz="900" b="1" spc="20" baseline="0" dirty="0">
                <a:solidFill>
                  <a:schemeClr val="tx1"/>
                </a:solidFill>
                <a:latin typeface="Arial" panose="020B0604020202020204" pitchFamily="34" charset="0"/>
                <a:cs typeface="Arial" panose="020B0604020202020204" pitchFamily="34" charset="0"/>
              </a:rPr>
              <a:t>CONFIDENTIAL</a:t>
            </a:r>
          </a:p>
        </p:txBody>
      </p:sp>
      <p:pic>
        <p:nvPicPr>
          <p:cNvPr id="5" name="Picture 4" descr="Logo&#10;&#10;Description automatically generated with medium confidence">
            <a:extLst>
              <a:ext uri="{FF2B5EF4-FFF2-40B4-BE49-F238E27FC236}">
                <a16:creationId xmlns:a16="http://schemas.microsoft.com/office/drawing/2014/main" id="{C5EB6BAC-F355-21FF-A5B9-345BEFA1916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Tree>
    <p:extLst>
      <p:ext uri="{BB962C8B-B14F-4D97-AF65-F5344CB8AC3E}">
        <p14:creationId xmlns:p14="http://schemas.microsoft.com/office/powerpoint/2010/main" val="2523389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8BC1C0-7310-4C4F-863A-81404833D6A7}"/>
              </a:ext>
            </a:extLst>
          </p:cNvPr>
          <p:cNvSpPr>
            <a:spLocks noGrp="1"/>
          </p:cNvSpPr>
          <p:nvPr>
            <p:ph type="body" idx="1"/>
          </p:nvPr>
        </p:nvSpPr>
        <p:spPr>
          <a:xfrm>
            <a:off x="520390" y="1545390"/>
            <a:ext cx="11143786" cy="482567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a:extLst>
              <a:ext uri="{FF2B5EF4-FFF2-40B4-BE49-F238E27FC236}">
                <a16:creationId xmlns:a16="http://schemas.microsoft.com/office/drawing/2014/main" id="{564DE669-24A2-4F69-8D54-54BD8FA30D93}"/>
              </a:ext>
            </a:extLst>
          </p:cNvPr>
          <p:cNvSpPr>
            <a:spLocks noGrp="1"/>
          </p:cNvSpPr>
          <p:nvPr>
            <p:ph type="title"/>
          </p:nvPr>
        </p:nvSpPr>
        <p:spPr>
          <a:xfrm>
            <a:off x="520390" y="118872"/>
            <a:ext cx="8704633" cy="1179922"/>
          </a:xfrm>
          <a:prstGeom prst="rect">
            <a:avLst/>
          </a:prstGeom>
        </p:spPr>
        <p:txBody>
          <a:bodyPr vert="horz" lIns="0" tIns="0" rIns="0" bIns="0" rtlCol="0" anchor="ctr">
            <a:normAutofit/>
          </a:bodyPr>
          <a:lstStyle/>
          <a:p>
            <a:r>
              <a:rPr lang="en-US" dirty="0"/>
              <a:t>Click to </a:t>
            </a:r>
            <a:br>
              <a:rPr lang="en-US" dirty="0"/>
            </a:br>
            <a:r>
              <a:rPr lang="en-US" dirty="0"/>
              <a:t>edit master title style</a:t>
            </a:r>
          </a:p>
        </p:txBody>
      </p:sp>
    </p:spTree>
    <p:extLst>
      <p:ext uri="{BB962C8B-B14F-4D97-AF65-F5344CB8AC3E}">
        <p14:creationId xmlns:p14="http://schemas.microsoft.com/office/powerpoint/2010/main" val="2944060490"/>
      </p:ext>
    </p:extLst>
  </p:cSld>
  <p:clrMap bg1="lt1" tx1="dk1" bg2="lt2" tx2="dk2" accent1="accent1" accent2="accent2" accent3="accent3" accent4="accent4" accent5="accent5" accent6="accent6" hlink="hlink" folHlink="folHlink"/>
  <p:sldLayoutIdLst>
    <p:sldLayoutId id="2147483656" r:id="rId1"/>
    <p:sldLayoutId id="2147483666" r:id="rId2"/>
    <p:sldLayoutId id="2147483657" r:id="rId3"/>
    <p:sldLayoutId id="2147483664" r:id="rId4"/>
    <p:sldLayoutId id="2147483667" r:id="rId5"/>
    <p:sldLayoutId id="2147483650" r:id="rId6"/>
    <p:sldLayoutId id="2147483665" r:id="rId7"/>
    <p:sldLayoutId id="2147483655" r:id="rId8"/>
    <p:sldLayoutId id="2147483658" r:id="rId9"/>
    <p:sldLayoutId id="2147483659" r:id="rId10"/>
    <p:sldLayoutId id="2147483660" r:id="rId11"/>
    <p:sldLayoutId id="2147483661" r:id="rId12"/>
    <p:sldLayoutId id="2147483662" r:id="rId13"/>
    <p:sldLayoutId id="2147483663" r:id="rId14"/>
  </p:sldLayoutIdLst>
  <p:txStyles>
    <p:titleStyle>
      <a:lvl1pPr algn="l" defTabSz="914400" rtl="0" eaLnBrk="1" latinLnBrk="0" hangingPunct="1">
        <a:lnSpc>
          <a:spcPct val="80000"/>
        </a:lnSpc>
        <a:spcBef>
          <a:spcPct val="0"/>
        </a:spcBef>
        <a:buNone/>
        <a:defRPr sz="4000" b="1" i="0" kern="1200">
          <a:solidFill>
            <a:srgbClr val="FFFFFF"/>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FEC652"/>
        </a:buClr>
        <a:buFont typeface="Wingdings" pitchFamily="2" charset="2"/>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EC652"/>
        </a:buClr>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EC652"/>
        </a:buClr>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ideo" Target="https://www.youtube.com/embed/OSWQXP3tKIQ?feature=oembed" TargetMode="Externa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0B1C550-4730-59D3-8B41-7CC161A591BB}"/>
              </a:ext>
            </a:extLst>
          </p:cNvPr>
          <p:cNvSpPr>
            <a:spLocks noGrp="1"/>
          </p:cNvSpPr>
          <p:nvPr>
            <p:ph idx="1"/>
          </p:nvPr>
        </p:nvSpPr>
        <p:spPr>
          <a:xfrm>
            <a:off x="853827" y="6158753"/>
            <a:ext cx="11143786" cy="636494"/>
          </a:xfrm>
        </p:spPr>
        <p:txBody>
          <a:bodyPr>
            <a:normAutofit/>
          </a:bodyPr>
          <a:lstStyle/>
          <a:p>
            <a:pPr>
              <a:lnSpc>
                <a:spcPct val="110000"/>
              </a:lnSpc>
              <a:spcBef>
                <a:spcPts val="0"/>
              </a:spcBef>
            </a:pPr>
            <a:endParaRPr lang="en-US" sz="1600" dirty="0"/>
          </a:p>
        </p:txBody>
      </p:sp>
      <p:sp>
        <p:nvSpPr>
          <p:cNvPr id="6" name="Title 5">
            <a:extLst>
              <a:ext uri="{FF2B5EF4-FFF2-40B4-BE49-F238E27FC236}">
                <a16:creationId xmlns:a16="http://schemas.microsoft.com/office/drawing/2014/main" id="{BCA12CE1-DC53-8C29-9CA3-4F2C4CB0D5DC}"/>
              </a:ext>
            </a:extLst>
          </p:cNvPr>
          <p:cNvSpPr>
            <a:spLocks noGrp="1"/>
          </p:cNvSpPr>
          <p:nvPr>
            <p:ph type="title"/>
          </p:nvPr>
        </p:nvSpPr>
        <p:spPr/>
        <p:txBody>
          <a:bodyPr>
            <a:normAutofit/>
          </a:bodyPr>
          <a:lstStyle/>
          <a:p>
            <a:r>
              <a:rPr lang="en-US" sz="3600" dirty="0">
                <a:solidFill>
                  <a:schemeClr val="bg1"/>
                </a:solidFill>
              </a:rPr>
              <a:t>Module 1: Lesson 2 – Fertilizer Recommendations  </a:t>
            </a:r>
          </a:p>
        </p:txBody>
      </p:sp>
    </p:spTree>
    <p:extLst>
      <p:ext uri="{BB962C8B-B14F-4D97-AF65-F5344CB8AC3E}">
        <p14:creationId xmlns:p14="http://schemas.microsoft.com/office/powerpoint/2010/main" val="288241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ABEDA-C488-C6F6-F116-D7D4F9D1D1E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1D96DE8-22D2-3EAC-7B26-DD75898681E2}"/>
              </a:ext>
            </a:extLst>
          </p:cNvPr>
          <p:cNvPicPr>
            <a:picLocks noChangeAspect="1"/>
          </p:cNvPicPr>
          <p:nvPr/>
        </p:nvPicPr>
        <p:blipFill>
          <a:blip r:embed="rId3"/>
          <a:stretch>
            <a:fillRect/>
          </a:stretch>
        </p:blipFill>
        <p:spPr>
          <a:xfrm>
            <a:off x="4747491" y="1810508"/>
            <a:ext cx="7198004" cy="4576882"/>
          </a:xfrm>
          <a:prstGeom prst="rect">
            <a:avLst/>
          </a:prstGeom>
        </p:spPr>
      </p:pic>
      <p:sp>
        <p:nvSpPr>
          <p:cNvPr id="2" name="Content Placeholder 1">
            <a:extLst>
              <a:ext uri="{FF2B5EF4-FFF2-40B4-BE49-F238E27FC236}">
                <a16:creationId xmlns:a16="http://schemas.microsoft.com/office/drawing/2014/main" id="{DB1B1398-7258-C767-CCC0-9AE7BE6069EE}"/>
              </a:ext>
            </a:extLst>
          </p:cNvPr>
          <p:cNvSpPr>
            <a:spLocks noGrp="1"/>
          </p:cNvSpPr>
          <p:nvPr>
            <p:ph idx="1"/>
          </p:nvPr>
        </p:nvSpPr>
        <p:spPr>
          <a:xfrm>
            <a:off x="337129" y="3023209"/>
            <a:ext cx="4544289" cy="1728901"/>
          </a:xfrm>
        </p:spPr>
        <p:txBody>
          <a:bodyPr>
            <a:normAutofit fontScale="92500" lnSpcReduction="20000"/>
          </a:bodyPr>
          <a:lstStyle/>
          <a:p>
            <a:r>
              <a:rPr lang="en-US" dirty="0"/>
              <a:t>Wheat production </a:t>
            </a:r>
          </a:p>
          <a:p>
            <a:r>
              <a:rPr lang="en-US" dirty="0"/>
              <a:t>Ammonium Acetate and Mehlich-3 extractable K test</a:t>
            </a:r>
          </a:p>
          <a:p>
            <a:pPr lvl="1"/>
            <a:r>
              <a:rPr lang="en-US" dirty="0"/>
              <a:t>Dry </a:t>
            </a:r>
          </a:p>
          <a:p>
            <a:pPr lvl="1"/>
            <a:r>
              <a:rPr lang="en-US" dirty="0"/>
              <a:t>138 ppm Potassium</a:t>
            </a:r>
          </a:p>
        </p:txBody>
      </p:sp>
      <p:sp>
        <p:nvSpPr>
          <p:cNvPr id="3" name="Title 2">
            <a:extLst>
              <a:ext uri="{FF2B5EF4-FFF2-40B4-BE49-F238E27FC236}">
                <a16:creationId xmlns:a16="http://schemas.microsoft.com/office/drawing/2014/main" id="{7FD43155-1732-D198-32E3-5502BE2DE69D}"/>
              </a:ext>
            </a:extLst>
          </p:cNvPr>
          <p:cNvSpPr>
            <a:spLocks noGrp="1"/>
          </p:cNvSpPr>
          <p:nvPr>
            <p:ph type="title"/>
          </p:nvPr>
        </p:nvSpPr>
        <p:spPr/>
        <p:txBody>
          <a:bodyPr/>
          <a:lstStyle/>
          <a:p>
            <a:r>
              <a:rPr lang="en-US" dirty="0"/>
              <a:t>Application Recommendations – Example 3</a:t>
            </a:r>
          </a:p>
        </p:txBody>
      </p:sp>
      <p:sp>
        <p:nvSpPr>
          <p:cNvPr id="6" name="Rectangle 5">
            <a:extLst>
              <a:ext uri="{FF2B5EF4-FFF2-40B4-BE49-F238E27FC236}">
                <a16:creationId xmlns:a16="http://schemas.microsoft.com/office/drawing/2014/main" id="{15764C72-7389-9091-986D-729020DCD63B}"/>
              </a:ext>
            </a:extLst>
          </p:cNvPr>
          <p:cNvSpPr/>
          <p:nvPr/>
        </p:nvSpPr>
        <p:spPr>
          <a:xfrm>
            <a:off x="4843601" y="5216542"/>
            <a:ext cx="7005783" cy="288331"/>
          </a:xfrm>
          <a:prstGeom prst="rect">
            <a:avLst/>
          </a:prstGeom>
          <a:solidFill>
            <a:srgbClr val="00B0F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EAD655-8A81-FA0D-0117-BFB043BECECB}"/>
              </a:ext>
            </a:extLst>
          </p:cNvPr>
          <p:cNvSpPr/>
          <p:nvPr/>
        </p:nvSpPr>
        <p:spPr>
          <a:xfrm>
            <a:off x="7841673" y="4676458"/>
            <a:ext cx="992037" cy="1656830"/>
          </a:xfrm>
          <a:prstGeom prst="rect">
            <a:avLst/>
          </a:prstGeom>
          <a:solidFill>
            <a:srgbClr val="DB1932">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AA9FBC2-2489-967A-2ADA-B8E00F0BE30F}"/>
              </a:ext>
            </a:extLst>
          </p:cNvPr>
          <p:cNvSpPr/>
          <p:nvPr/>
        </p:nvSpPr>
        <p:spPr>
          <a:xfrm>
            <a:off x="9677401" y="1830802"/>
            <a:ext cx="1524000" cy="221672"/>
          </a:xfrm>
          <a:prstGeom prst="rect">
            <a:avLst/>
          </a:prstGeom>
          <a:solidFill>
            <a:srgbClr val="00B05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2567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E2853C-1521-63D5-EAA8-27EA147C10ED}"/>
              </a:ext>
            </a:extLst>
          </p:cNvPr>
          <p:cNvSpPr>
            <a:spLocks noGrp="1"/>
          </p:cNvSpPr>
          <p:nvPr>
            <p:ph idx="1"/>
          </p:nvPr>
        </p:nvSpPr>
        <p:spPr>
          <a:xfrm>
            <a:off x="520390" y="1545390"/>
            <a:ext cx="7529101" cy="5150974"/>
          </a:xfrm>
        </p:spPr>
        <p:txBody>
          <a:bodyPr>
            <a:normAutofit lnSpcReduction="10000"/>
          </a:bodyPr>
          <a:lstStyle/>
          <a:p>
            <a:r>
              <a:rPr lang="en-US" dirty="0"/>
              <a:t>Fertilizer is sold in N-P-K form.  The value for each indicates the </a:t>
            </a:r>
            <a:r>
              <a:rPr lang="en-US" b="1" dirty="0"/>
              <a:t>percentage</a:t>
            </a:r>
            <a:r>
              <a:rPr lang="en-US" dirty="0"/>
              <a:t> of the nutrient per unit of fertilizer</a:t>
            </a:r>
          </a:p>
          <a:p>
            <a:pPr lvl="1"/>
            <a:r>
              <a:rPr lang="en-US" dirty="0"/>
              <a:t>N: Elemental Nitrogen </a:t>
            </a:r>
          </a:p>
          <a:p>
            <a:pPr lvl="1"/>
            <a:r>
              <a:rPr lang="en-US" dirty="0"/>
              <a:t>P: P</a:t>
            </a:r>
            <a:r>
              <a:rPr lang="en-US" baseline="-25000" dirty="0"/>
              <a:t>2</a:t>
            </a:r>
            <a:r>
              <a:rPr lang="en-US" dirty="0"/>
              <a:t>O</a:t>
            </a:r>
            <a:r>
              <a:rPr lang="en-US" baseline="-25000" dirty="0"/>
              <a:t>5</a:t>
            </a:r>
            <a:r>
              <a:rPr lang="en-US" dirty="0"/>
              <a:t> formulation</a:t>
            </a:r>
          </a:p>
          <a:p>
            <a:pPr lvl="1"/>
            <a:r>
              <a:rPr lang="en-US" dirty="0"/>
              <a:t>K:  K</a:t>
            </a:r>
            <a:r>
              <a:rPr lang="en-US" baseline="-25000" dirty="0"/>
              <a:t>2</a:t>
            </a:r>
            <a:r>
              <a:rPr lang="en-US" dirty="0"/>
              <a:t>O formulation</a:t>
            </a:r>
          </a:p>
          <a:p>
            <a:pPr marL="457200" lvl="1" indent="0">
              <a:buNone/>
            </a:pPr>
            <a:endParaRPr lang="en-US" dirty="0"/>
          </a:p>
          <a:p>
            <a:r>
              <a:rPr lang="en-US" dirty="0"/>
              <a:t>Common Agricultural Products </a:t>
            </a:r>
          </a:p>
          <a:p>
            <a:pPr lvl="1"/>
            <a:r>
              <a:rPr lang="en-US" dirty="0"/>
              <a:t>Ammonia: 82-0-0</a:t>
            </a:r>
          </a:p>
          <a:p>
            <a:pPr lvl="1"/>
            <a:r>
              <a:rPr lang="en-US" dirty="0"/>
              <a:t>Urea: 46-0-0 </a:t>
            </a:r>
          </a:p>
          <a:p>
            <a:pPr lvl="1"/>
            <a:r>
              <a:rPr lang="en-US" dirty="0"/>
              <a:t>DAP: 18-46-00</a:t>
            </a:r>
          </a:p>
          <a:p>
            <a:pPr lvl="1"/>
            <a:r>
              <a:rPr lang="en-US" dirty="0"/>
              <a:t>Map: 11-52-00</a:t>
            </a:r>
          </a:p>
          <a:p>
            <a:pPr lvl="1"/>
            <a:r>
              <a:rPr lang="en-US" dirty="0"/>
              <a:t>Potash: varies but usually 0-0-60 or 0-0-50</a:t>
            </a:r>
          </a:p>
          <a:p>
            <a:pPr marL="457200" lvl="1" indent="0">
              <a:buNone/>
            </a:pPr>
            <a:endParaRPr lang="en-US" dirty="0"/>
          </a:p>
        </p:txBody>
      </p:sp>
      <p:sp>
        <p:nvSpPr>
          <p:cNvPr id="3" name="Title 2">
            <a:extLst>
              <a:ext uri="{FF2B5EF4-FFF2-40B4-BE49-F238E27FC236}">
                <a16:creationId xmlns:a16="http://schemas.microsoft.com/office/drawing/2014/main" id="{61749CBA-40C1-D180-1288-E7153C6DA17F}"/>
              </a:ext>
            </a:extLst>
          </p:cNvPr>
          <p:cNvSpPr>
            <a:spLocks noGrp="1"/>
          </p:cNvSpPr>
          <p:nvPr>
            <p:ph type="title"/>
          </p:nvPr>
        </p:nvSpPr>
        <p:spPr/>
        <p:txBody>
          <a:bodyPr/>
          <a:lstStyle/>
          <a:p>
            <a:r>
              <a:rPr lang="en-US" dirty="0"/>
              <a:t>Units of Fertilizer</a:t>
            </a:r>
          </a:p>
        </p:txBody>
      </p:sp>
      <p:pic>
        <p:nvPicPr>
          <p:cNvPr id="1026" name="Picture 2" descr="Image showing  50 lb. 15,000 sq. ft. 16-6-16 Pasture Fertilizer">
            <a:extLst>
              <a:ext uri="{FF2B5EF4-FFF2-40B4-BE49-F238E27FC236}">
                <a16:creationId xmlns:a16="http://schemas.microsoft.com/office/drawing/2014/main" id="{7123D3E6-B36E-DEF8-F0FF-B63C0A90E8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68" t="3484" r="17968" b="3047"/>
          <a:stretch/>
        </p:blipFill>
        <p:spPr bwMode="auto">
          <a:xfrm>
            <a:off x="8283666" y="1545390"/>
            <a:ext cx="3380510" cy="4932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38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Fertilizer Analysis">
            <a:hlinkClick r:id="" action="ppaction://media"/>
            <a:extLst>
              <a:ext uri="{FF2B5EF4-FFF2-40B4-BE49-F238E27FC236}">
                <a16:creationId xmlns:a16="http://schemas.microsoft.com/office/drawing/2014/main" id="{C5A85598-C788-1F94-EA0B-963519A12903}"/>
              </a:ext>
            </a:extLst>
          </p:cNvPr>
          <p:cNvPicPr>
            <a:picLocks noGrp="1" noRot="1" noChangeAspect="1"/>
          </p:cNvPicPr>
          <p:nvPr>
            <p:ph idx="1"/>
            <a:videoFile r:link="rId1"/>
          </p:nvPr>
        </p:nvPicPr>
        <p:blipFill>
          <a:blip r:embed="rId4"/>
          <a:stretch>
            <a:fillRect/>
          </a:stretch>
        </p:blipFill>
        <p:spPr>
          <a:xfrm>
            <a:off x="1345262" y="1410711"/>
            <a:ext cx="9501476" cy="5363879"/>
          </a:xfrm>
          <a:prstGeom prst="rect">
            <a:avLst/>
          </a:prstGeom>
        </p:spPr>
      </p:pic>
      <p:sp>
        <p:nvSpPr>
          <p:cNvPr id="3" name="Title 2">
            <a:extLst>
              <a:ext uri="{FF2B5EF4-FFF2-40B4-BE49-F238E27FC236}">
                <a16:creationId xmlns:a16="http://schemas.microsoft.com/office/drawing/2014/main" id="{12CB88F5-336B-4E2F-DC38-B1212A0431E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9323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D3C6E-EC24-B100-D0BF-82B8A09E5DF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F459A8B-039F-8A66-571A-136E9CD8052C}"/>
              </a:ext>
            </a:extLst>
          </p:cNvPr>
          <p:cNvPicPr>
            <a:picLocks noChangeAspect="1"/>
          </p:cNvPicPr>
          <p:nvPr/>
        </p:nvPicPr>
        <p:blipFill>
          <a:blip r:embed="rId3"/>
          <a:stretch>
            <a:fillRect/>
          </a:stretch>
        </p:blipFill>
        <p:spPr>
          <a:xfrm>
            <a:off x="0" y="2776320"/>
            <a:ext cx="6591158" cy="4081680"/>
          </a:xfrm>
          <a:prstGeom prst="rect">
            <a:avLst/>
          </a:prstGeom>
        </p:spPr>
      </p:pic>
      <p:sp>
        <p:nvSpPr>
          <p:cNvPr id="2" name="Content Placeholder 1">
            <a:extLst>
              <a:ext uri="{FF2B5EF4-FFF2-40B4-BE49-F238E27FC236}">
                <a16:creationId xmlns:a16="http://schemas.microsoft.com/office/drawing/2014/main" id="{B32E923A-360F-A673-5BF0-48CBC64F306F}"/>
              </a:ext>
            </a:extLst>
          </p:cNvPr>
          <p:cNvSpPr>
            <a:spLocks noGrp="1"/>
          </p:cNvSpPr>
          <p:nvPr>
            <p:ph idx="1"/>
          </p:nvPr>
        </p:nvSpPr>
        <p:spPr>
          <a:xfrm>
            <a:off x="138545" y="1424164"/>
            <a:ext cx="11739419" cy="1728901"/>
          </a:xfrm>
        </p:spPr>
        <p:txBody>
          <a:bodyPr/>
          <a:lstStyle/>
          <a:p>
            <a:r>
              <a:rPr lang="en-US" dirty="0"/>
              <a:t>Calculate the amount of MAP (11-52-00) per acre required for soybean production based on the following soil test values </a:t>
            </a:r>
          </a:p>
          <a:p>
            <a:pPr lvl="1"/>
            <a:r>
              <a:rPr lang="en-US" dirty="0"/>
              <a:t>Mehlich-3 P: 12 ppm  </a:t>
            </a:r>
          </a:p>
        </p:txBody>
      </p:sp>
      <p:sp>
        <p:nvSpPr>
          <p:cNvPr id="3" name="Title 2">
            <a:extLst>
              <a:ext uri="{FF2B5EF4-FFF2-40B4-BE49-F238E27FC236}">
                <a16:creationId xmlns:a16="http://schemas.microsoft.com/office/drawing/2014/main" id="{324D5405-7ACB-5119-A047-BF5DE0A014F5}"/>
              </a:ext>
            </a:extLst>
          </p:cNvPr>
          <p:cNvSpPr>
            <a:spLocks noGrp="1"/>
          </p:cNvSpPr>
          <p:nvPr>
            <p:ph type="title"/>
          </p:nvPr>
        </p:nvSpPr>
        <p:spPr/>
        <p:txBody>
          <a:bodyPr/>
          <a:lstStyle/>
          <a:p>
            <a:r>
              <a:rPr lang="en-US" dirty="0"/>
              <a:t>Application Recommendations – Example 4</a:t>
            </a:r>
          </a:p>
        </p:txBody>
      </p:sp>
    </p:spTree>
    <p:extLst>
      <p:ext uri="{BB962C8B-B14F-4D97-AF65-F5344CB8AC3E}">
        <p14:creationId xmlns:p14="http://schemas.microsoft.com/office/powerpoint/2010/main" val="3534364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0F715-A34B-CAFE-8008-72CA8B252EA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B33005F-7B68-17D6-0C97-FA9D9112E279}"/>
              </a:ext>
            </a:extLst>
          </p:cNvPr>
          <p:cNvPicPr>
            <a:picLocks noChangeAspect="1"/>
          </p:cNvPicPr>
          <p:nvPr/>
        </p:nvPicPr>
        <p:blipFill>
          <a:blip r:embed="rId3"/>
          <a:stretch>
            <a:fillRect/>
          </a:stretch>
        </p:blipFill>
        <p:spPr>
          <a:xfrm>
            <a:off x="0" y="2776320"/>
            <a:ext cx="6591158" cy="4081680"/>
          </a:xfrm>
          <a:prstGeom prst="rect">
            <a:avLst/>
          </a:prstGeom>
        </p:spPr>
      </p:pic>
      <p:sp>
        <p:nvSpPr>
          <p:cNvPr id="2" name="Content Placeholder 1">
            <a:extLst>
              <a:ext uri="{FF2B5EF4-FFF2-40B4-BE49-F238E27FC236}">
                <a16:creationId xmlns:a16="http://schemas.microsoft.com/office/drawing/2014/main" id="{983841F4-829E-EAEA-D8FB-3C7A0B0FA2F6}"/>
              </a:ext>
            </a:extLst>
          </p:cNvPr>
          <p:cNvSpPr>
            <a:spLocks noGrp="1"/>
          </p:cNvSpPr>
          <p:nvPr>
            <p:ph idx="1"/>
          </p:nvPr>
        </p:nvSpPr>
        <p:spPr>
          <a:xfrm>
            <a:off x="138545" y="1424164"/>
            <a:ext cx="11739419" cy="1728901"/>
          </a:xfrm>
        </p:spPr>
        <p:txBody>
          <a:bodyPr/>
          <a:lstStyle/>
          <a:p>
            <a:r>
              <a:rPr lang="en-US" dirty="0"/>
              <a:t>Calculate the amount of MAP (11-52-00) per acre required for soybean production based on the following soil test values </a:t>
            </a:r>
          </a:p>
          <a:p>
            <a:pPr lvl="1"/>
            <a:r>
              <a:rPr lang="en-US" dirty="0"/>
              <a:t>Mehlich-3 P: 12 ppm  </a:t>
            </a:r>
          </a:p>
        </p:txBody>
      </p:sp>
      <p:sp>
        <p:nvSpPr>
          <p:cNvPr id="3" name="Title 2">
            <a:extLst>
              <a:ext uri="{FF2B5EF4-FFF2-40B4-BE49-F238E27FC236}">
                <a16:creationId xmlns:a16="http://schemas.microsoft.com/office/drawing/2014/main" id="{8BBCFC0C-EDA1-F940-25B8-62C9055CFBF3}"/>
              </a:ext>
            </a:extLst>
          </p:cNvPr>
          <p:cNvSpPr>
            <a:spLocks noGrp="1"/>
          </p:cNvSpPr>
          <p:nvPr>
            <p:ph type="title"/>
          </p:nvPr>
        </p:nvSpPr>
        <p:spPr/>
        <p:txBody>
          <a:bodyPr/>
          <a:lstStyle/>
          <a:p>
            <a:r>
              <a:rPr lang="en-US" dirty="0"/>
              <a:t>Application Recommendations – Example 4</a:t>
            </a:r>
          </a:p>
        </p:txBody>
      </p:sp>
      <p:sp>
        <p:nvSpPr>
          <p:cNvPr id="6" name="Rectangle 5">
            <a:extLst>
              <a:ext uri="{FF2B5EF4-FFF2-40B4-BE49-F238E27FC236}">
                <a16:creationId xmlns:a16="http://schemas.microsoft.com/office/drawing/2014/main" id="{8898947A-92B2-D522-A20E-963D4CBDB0F0}"/>
              </a:ext>
            </a:extLst>
          </p:cNvPr>
          <p:cNvSpPr/>
          <p:nvPr/>
        </p:nvSpPr>
        <p:spPr>
          <a:xfrm>
            <a:off x="124691" y="3609415"/>
            <a:ext cx="6308436" cy="265239"/>
          </a:xfrm>
          <a:prstGeom prst="rect">
            <a:avLst/>
          </a:prstGeom>
          <a:solidFill>
            <a:srgbClr val="00B0F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C421D92-3D8F-5BC9-4001-99E3A20655BF}"/>
              </a:ext>
            </a:extLst>
          </p:cNvPr>
          <p:cNvSpPr/>
          <p:nvPr/>
        </p:nvSpPr>
        <p:spPr>
          <a:xfrm>
            <a:off x="2803743" y="3373584"/>
            <a:ext cx="895421" cy="1489361"/>
          </a:xfrm>
          <a:prstGeom prst="rect">
            <a:avLst/>
          </a:prstGeom>
          <a:solidFill>
            <a:srgbClr val="DB1932">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47218CC-FE1A-0791-8B2A-1E81BF00B205}"/>
              </a:ext>
            </a:extLst>
          </p:cNvPr>
          <p:cNvSpPr/>
          <p:nvPr/>
        </p:nvSpPr>
        <p:spPr>
          <a:xfrm>
            <a:off x="4449618" y="2860360"/>
            <a:ext cx="1524000" cy="221672"/>
          </a:xfrm>
          <a:prstGeom prst="rect">
            <a:avLst/>
          </a:prstGeom>
          <a:solidFill>
            <a:srgbClr val="00B05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6023FEC-573B-B8AB-0D9B-18BD7543DC8C}"/>
                  </a:ext>
                </a:extLst>
              </p:cNvPr>
              <p:cNvSpPr txBox="1"/>
              <p:nvPr/>
            </p:nvSpPr>
            <p:spPr>
              <a:xfrm>
                <a:off x="4727422" y="3527471"/>
                <a:ext cx="9203624" cy="52687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70 </m:t>
                          </m:r>
                          <m:r>
                            <a:rPr lang="en-US" b="0" i="1" strike="sngStrike" smtClean="0">
                              <a:solidFill>
                                <a:srgbClr val="FF0000"/>
                              </a:solidFill>
                              <a:latin typeface="Cambria Math" panose="02040503050406030204" pitchFamily="18" charset="0"/>
                            </a:rPr>
                            <m:t>𝑙𝑏𝑠</m:t>
                          </m:r>
                          <m:r>
                            <m:rPr>
                              <m:nor/>
                            </m:rPr>
                            <a:rPr lang="en-US" b="0" i="0" strike="sngStrike" smtClean="0">
                              <a:solidFill>
                                <a:srgbClr val="FF0000"/>
                              </a:solidFill>
                              <a:latin typeface="Cambria Math" panose="02040503050406030204" pitchFamily="18" charset="0"/>
                            </a:rPr>
                            <m:t> </m:t>
                          </m:r>
                          <m:r>
                            <m:rPr>
                              <m:nor/>
                            </m:rPr>
                            <a:rPr lang="en-US" strike="sngStrike" dirty="0">
                              <a:solidFill>
                                <a:srgbClr val="FF0000"/>
                              </a:solidFill>
                            </a:rPr>
                            <m:t>P</m:t>
                          </m:r>
                          <m:r>
                            <m:rPr>
                              <m:nor/>
                            </m:rPr>
                            <a:rPr lang="en-US" strike="sngStrike" baseline="-25000" dirty="0">
                              <a:solidFill>
                                <a:srgbClr val="FF0000"/>
                              </a:solidFill>
                            </a:rPr>
                            <m:t>2</m:t>
                          </m:r>
                          <m:r>
                            <m:rPr>
                              <m:nor/>
                            </m:rPr>
                            <a:rPr lang="en-US" strike="sngStrike" dirty="0">
                              <a:solidFill>
                                <a:srgbClr val="FF0000"/>
                              </a:solidFill>
                            </a:rPr>
                            <m:t>O</m:t>
                          </m:r>
                          <m:r>
                            <m:rPr>
                              <m:nor/>
                            </m:rPr>
                            <a:rPr lang="en-US" strike="sngStrike" baseline="-25000" dirty="0">
                              <a:solidFill>
                                <a:srgbClr val="FF0000"/>
                              </a:solidFill>
                            </a:rPr>
                            <m:t>5</m:t>
                          </m:r>
                        </m:num>
                        <m:den>
                          <m:r>
                            <a:rPr lang="en-US" b="0" i="1" smtClean="0">
                              <a:solidFill>
                                <a:srgbClr val="FF0000"/>
                              </a:solidFill>
                              <a:latin typeface="Cambria Math" panose="02040503050406030204" pitchFamily="18" charset="0"/>
                            </a:rPr>
                            <m:t>𝐴𝑐𝑟𝑒</m:t>
                          </m:r>
                        </m:den>
                      </m:f>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ea typeface="Cambria Math" panose="02040503050406030204" pitchFamily="18" charset="0"/>
                        </a:rPr>
                        <m:t>×</m:t>
                      </m:r>
                      <m:f>
                        <m:fPr>
                          <m:ctrlPr>
                            <a:rPr lang="en-US" b="0" i="1" smtClean="0">
                              <a:solidFill>
                                <a:srgbClr val="FF0000"/>
                              </a:solidFill>
                              <a:latin typeface="Cambria Math" panose="02040503050406030204" pitchFamily="18" charset="0"/>
                              <a:ea typeface="Cambria Math" panose="02040503050406030204" pitchFamily="18" charset="0"/>
                            </a:rPr>
                          </m:ctrlPr>
                        </m:fPr>
                        <m:num>
                          <m:r>
                            <a:rPr lang="en-US" b="0" i="1" smtClean="0">
                              <a:solidFill>
                                <a:srgbClr val="FF0000"/>
                              </a:solidFill>
                              <a:latin typeface="Cambria Math" panose="02040503050406030204" pitchFamily="18" charset="0"/>
                              <a:ea typeface="Cambria Math" panose="02040503050406030204" pitchFamily="18" charset="0"/>
                            </a:rPr>
                            <m:t>1 </m:t>
                          </m:r>
                          <m:r>
                            <a:rPr lang="en-US" b="0" i="1" smtClean="0">
                              <a:solidFill>
                                <a:srgbClr val="FF0000"/>
                              </a:solidFill>
                              <a:latin typeface="Cambria Math" panose="02040503050406030204" pitchFamily="18" charset="0"/>
                              <a:ea typeface="Cambria Math" panose="02040503050406030204" pitchFamily="18" charset="0"/>
                            </a:rPr>
                            <m:t>𝑙𝑏</m:t>
                          </m:r>
                          <m:r>
                            <a:rPr lang="en-US" b="0" i="1" smtClean="0">
                              <a:solidFill>
                                <a:srgbClr val="FF0000"/>
                              </a:solidFill>
                              <a:latin typeface="Cambria Math" panose="02040503050406030204" pitchFamily="18" charset="0"/>
                              <a:ea typeface="Cambria Math" panose="02040503050406030204" pitchFamily="18" charset="0"/>
                            </a:rPr>
                            <m:t> </m:t>
                          </m:r>
                          <m:r>
                            <a:rPr lang="en-US" b="0" i="1" smtClean="0">
                              <a:solidFill>
                                <a:srgbClr val="FF0000"/>
                              </a:solidFill>
                              <a:latin typeface="Cambria Math" panose="02040503050406030204" pitchFamily="18" charset="0"/>
                              <a:ea typeface="Cambria Math" panose="02040503050406030204" pitchFamily="18" charset="0"/>
                            </a:rPr>
                            <m:t>𝑜𝑓</m:t>
                          </m:r>
                          <m:r>
                            <a:rPr lang="en-US" b="0" i="1" smtClean="0">
                              <a:solidFill>
                                <a:srgbClr val="FF0000"/>
                              </a:solidFill>
                              <a:latin typeface="Cambria Math" panose="02040503050406030204" pitchFamily="18" charset="0"/>
                              <a:ea typeface="Cambria Math" panose="02040503050406030204" pitchFamily="18" charset="0"/>
                            </a:rPr>
                            <m:t> </m:t>
                          </m:r>
                          <m:r>
                            <a:rPr lang="en-US" b="0" i="1" smtClean="0">
                              <a:solidFill>
                                <a:srgbClr val="FF0000"/>
                              </a:solidFill>
                              <a:latin typeface="Cambria Math" panose="02040503050406030204" pitchFamily="18" charset="0"/>
                              <a:ea typeface="Cambria Math" panose="02040503050406030204" pitchFamily="18" charset="0"/>
                            </a:rPr>
                            <m:t>𝑀𝐴𝑃</m:t>
                          </m:r>
                        </m:num>
                        <m:den>
                          <m:r>
                            <a:rPr lang="en-US" b="0" i="1" smtClean="0">
                              <a:solidFill>
                                <a:srgbClr val="FF0000"/>
                              </a:solidFill>
                              <a:latin typeface="Cambria Math" panose="02040503050406030204" pitchFamily="18" charset="0"/>
                              <a:ea typeface="Cambria Math" panose="02040503050406030204" pitchFamily="18" charset="0"/>
                            </a:rPr>
                            <m:t>0.52 </m:t>
                          </m:r>
                          <m:r>
                            <a:rPr lang="en-US" b="0" i="1" strike="sngStrike" smtClean="0">
                              <a:solidFill>
                                <a:srgbClr val="FF0000"/>
                              </a:solidFill>
                              <a:latin typeface="Cambria Math" panose="02040503050406030204" pitchFamily="18" charset="0"/>
                              <a:ea typeface="Cambria Math" panose="02040503050406030204" pitchFamily="18" charset="0"/>
                            </a:rPr>
                            <m:t>𝑙𝑏𝑠</m:t>
                          </m:r>
                          <m:r>
                            <m:rPr>
                              <m:nor/>
                            </m:rPr>
                            <a:rPr lang="en-US" b="0" i="0" strike="sngStrike" smtClean="0">
                              <a:solidFill>
                                <a:srgbClr val="FF0000"/>
                              </a:solidFill>
                              <a:latin typeface="Cambria Math" panose="02040503050406030204" pitchFamily="18" charset="0"/>
                              <a:ea typeface="Cambria Math" panose="02040503050406030204" pitchFamily="18" charset="0"/>
                            </a:rPr>
                            <m:t> </m:t>
                          </m:r>
                          <m:r>
                            <m:rPr>
                              <m:nor/>
                            </m:rPr>
                            <a:rPr lang="en-US" strike="sngStrike" dirty="0">
                              <a:solidFill>
                                <a:srgbClr val="FF0000"/>
                              </a:solidFill>
                            </a:rPr>
                            <m:t>P</m:t>
                          </m:r>
                          <m:r>
                            <m:rPr>
                              <m:nor/>
                            </m:rPr>
                            <a:rPr lang="en-US" strike="sngStrike" baseline="-25000" dirty="0">
                              <a:solidFill>
                                <a:srgbClr val="FF0000"/>
                              </a:solidFill>
                            </a:rPr>
                            <m:t>2</m:t>
                          </m:r>
                          <m:r>
                            <m:rPr>
                              <m:nor/>
                            </m:rPr>
                            <a:rPr lang="en-US" strike="sngStrike" dirty="0">
                              <a:solidFill>
                                <a:srgbClr val="FF0000"/>
                              </a:solidFill>
                            </a:rPr>
                            <m:t>O</m:t>
                          </m:r>
                          <m:r>
                            <m:rPr>
                              <m:nor/>
                            </m:rPr>
                            <a:rPr lang="en-US" strike="sngStrike" baseline="-25000" dirty="0">
                              <a:solidFill>
                                <a:srgbClr val="FF0000"/>
                              </a:solidFill>
                            </a:rPr>
                            <m:t>5</m:t>
                          </m:r>
                        </m:den>
                      </m:f>
                      <m:r>
                        <a:rPr lang="en-US" b="0"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𝟏𝟒𝟓</m:t>
                      </m:r>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𝟔𝟓</m:t>
                      </m:r>
                      <m:r>
                        <a:rPr lang="en-US" b="0" i="1" smtClean="0">
                          <a:solidFill>
                            <a:srgbClr val="FF0000"/>
                          </a:solidFill>
                          <a:latin typeface="Cambria Math" panose="02040503050406030204" pitchFamily="18" charset="0"/>
                          <a:ea typeface="Cambria Math" panose="02040503050406030204" pitchFamily="18" charset="0"/>
                        </a:rPr>
                        <m:t> </m:t>
                      </m:r>
                      <m:r>
                        <a:rPr lang="en-US" b="0" i="1" smtClean="0">
                          <a:solidFill>
                            <a:srgbClr val="FF0000"/>
                          </a:solidFill>
                          <a:latin typeface="Cambria Math" panose="02040503050406030204" pitchFamily="18" charset="0"/>
                          <a:ea typeface="Cambria Math" panose="02040503050406030204" pitchFamily="18" charset="0"/>
                        </a:rPr>
                        <m:t>𝑙𝑏𝑠</m:t>
                      </m:r>
                      <m:r>
                        <a:rPr lang="en-US" b="0" i="1" smtClean="0">
                          <a:solidFill>
                            <a:srgbClr val="FF0000"/>
                          </a:solidFill>
                          <a:latin typeface="Cambria Math" panose="02040503050406030204" pitchFamily="18" charset="0"/>
                          <a:ea typeface="Cambria Math" panose="02040503050406030204" pitchFamily="18" charset="0"/>
                        </a:rPr>
                        <m:t> </m:t>
                      </m:r>
                      <m:r>
                        <a:rPr lang="en-US" b="0" i="1" smtClean="0">
                          <a:solidFill>
                            <a:srgbClr val="FF0000"/>
                          </a:solidFill>
                          <a:latin typeface="Cambria Math" panose="02040503050406030204" pitchFamily="18" charset="0"/>
                          <a:ea typeface="Cambria Math" panose="02040503050406030204" pitchFamily="18" charset="0"/>
                        </a:rPr>
                        <m:t>𝑜𝑓</m:t>
                      </m:r>
                      <m:r>
                        <a:rPr lang="en-US" b="0" i="1" smtClean="0">
                          <a:solidFill>
                            <a:srgbClr val="FF0000"/>
                          </a:solidFill>
                          <a:latin typeface="Cambria Math" panose="02040503050406030204" pitchFamily="18" charset="0"/>
                          <a:ea typeface="Cambria Math" panose="02040503050406030204" pitchFamily="18" charset="0"/>
                        </a:rPr>
                        <m:t> </m:t>
                      </m:r>
                      <m:r>
                        <a:rPr lang="en-US" b="0" i="1" smtClean="0">
                          <a:solidFill>
                            <a:srgbClr val="FF0000"/>
                          </a:solidFill>
                          <a:latin typeface="Cambria Math" panose="02040503050406030204" pitchFamily="18" charset="0"/>
                          <a:ea typeface="Cambria Math" panose="02040503050406030204" pitchFamily="18" charset="0"/>
                        </a:rPr>
                        <m:t>𝑀𝐴𝑃</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𝐴𝑐𝑟𝑒</m:t>
                      </m:r>
                    </m:oMath>
                  </m:oMathPara>
                </a14:m>
                <a:endParaRPr lang="en-US" dirty="0"/>
              </a:p>
            </p:txBody>
          </p:sp>
        </mc:Choice>
        <mc:Fallback xmlns="">
          <p:sp>
            <p:nvSpPr>
              <p:cNvPr id="4" name="TextBox 3">
                <a:extLst>
                  <a:ext uri="{FF2B5EF4-FFF2-40B4-BE49-F238E27FC236}">
                    <a16:creationId xmlns:a16="http://schemas.microsoft.com/office/drawing/2014/main" id="{86023FEC-573B-B8AB-0D9B-18BD7543DC8C}"/>
                  </a:ext>
                </a:extLst>
              </p:cNvPr>
              <p:cNvSpPr txBox="1">
                <a:spLocks noRot="1" noChangeAspect="1" noMove="1" noResize="1" noEditPoints="1" noAdjustHandles="1" noChangeArrowheads="1" noChangeShapeType="1" noTextEdit="1"/>
              </p:cNvSpPr>
              <p:nvPr/>
            </p:nvSpPr>
            <p:spPr>
              <a:xfrm>
                <a:off x="4727422" y="3527471"/>
                <a:ext cx="9203624" cy="526876"/>
              </a:xfrm>
              <a:prstGeom prst="rect">
                <a:avLst/>
              </a:prstGeom>
              <a:blipFill>
                <a:blip r:embed="rId4"/>
                <a:stretch>
                  <a:fillRect b="-8140"/>
                </a:stretch>
              </a:blipFill>
            </p:spPr>
            <p:txBody>
              <a:bodyPr/>
              <a:lstStyle/>
              <a:p>
                <a:r>
                  <a:rPr lang="en-US">
                    <a:noFill/>
                  </a:rPr>
                  <a:t> </a:t>
                </a:r>
              </a:p>
            </p:txBody>
          </p:sp>
        </mc:Fallback>
      </mc:AlternateContent>
    </p:spTree>
    <p:extLst>
      <p:ext uri="{BB962C8B-B14F-4D97-AF65-F5344CB8AC3E}">
        <p14:creationId xmlns:p14="http://schemas.microsoft.com/office/powerpoint/2010/main" val="2675750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28A14-E1EA-CACE-FCCC-C308BB5E908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6343DC-F4C4-3EED-E049-D4D3A82F1A9B}"/>
              </a:ext>
            </a:extLst>
          </p:cNvPr>
          <p:cNvSpPr>
            <a:spLocks noGrp="1"/>
          </p:cNvSpPr>
          <p:nvPr>
            <p:ph idx="1"/>
          </p:nvPr>
        </p:nvSpPr>
        <p:spPr>
          <a:xfrm>
            <a:off x="520390" y="1545390"/>
            <a:ext cx="11143786" cy="4827701"/>
          </a:xfrm>
        </p:spPr>
        <p:txBody>
          <a:bodyPr/>
          <a:lstStyle/>
          <a:p>
            <a:pPr marL="0" indent="0" algn="ctr">
              <a:buNone/>
            </a:pPr>
            <a:r>
              <a:rPr lang="en-US" dirty="0"/>
              <a:t>If 67 </a:t>
            </a:r>
            <a:r>
              <a:rPr lang="en-US" dirty="0" err="1"/>
              <a:t>lbs</a:t>
            </a:r>
            <a:r>
              <a:rPr lang="en-US" dirty="0"/>
              <a:t>/ac of phosphorus (P</a:t>
            </a:r>
            <a:r>
              <a:rPr lang="en-US" baseline="-25000" dirty="0"/>
              <a:t>2</a:t>
            </a:r>
            <a:r>
              <a:rPr lang="en-US" dirty="0"/>
              <a:t>O</a:t>
            </a:r>
            <a:r>
              <a:rPr lang="en-US" baseline="-25000" dirty="0"/>
              <a:t>5</a:t>
            </a:r>
            <a:r>
              <a:rPr lang="en-US" dirty="0"/>
              <a:t>) is required, then how much         DAP (18-46-00) would you buy for an 80-acre field? </a:t>
            </a:r>
          </a:p>
        </p:txBody>
      </p:sp>
      <p:sp>
        <p:nvSpPr>
          <p:cNvPr id="3" name="Title 2">
            <a:extLst>
              <a:ext uri="{FF2B5EF4-FFF2-40B4-BE49-F238E27FC236}">
                <a16:creationId xmlns:a16="http://schemas.microsoft.com/office/drawing/2014/main" id="{2A0DAB56-3EB2-B159-E384-A4DFE958AAAF}"/>
              </a:ext>
            </a:extLst>
          </p:cNvPr>
          <p:cNvSpPr>
            <a:spLocks noGrp="1"/>
          </p:cNvSpPr>
          <p:nvPr>
            <p:ph type="title"/>
          </p:nvPr>
        </p:nvSpPr>
        <p:spPr/>
        <p:txBody>
          <a:bodyPr/>
          <a:lstStyle/>
          <a:p>
            <a:r>
              <a:rPr lang="en-US" dirty="0"/>
              <a:t>Application Recommendations – Example 5</a:t>
            </a:r>
          </a:p>
        </p:txBody>
      </p:sp>
    </p:spTree>
    <p:extLst>
      <p:ext uri="{BB962C8B-B14F-4D97-AF65-F5344CB8AC3E}">
        <p14:creationId xmlns:p14="http://schemas.microsoft.com/office/powerpoint/2010/main" val="2188747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948C1-F382-06EF-C7DC-E99C98C93BE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EB3E54-EAB3-6280-6D3D-B9B597363307}"/>
              </a:ext>
            </a:extLst>
          </p:cNvPr>
          <p:cNvSpPr>
            <a:spLocks noGrp="1"/>
          </p:cNvSpPr>
          <p:nvPr>
            <p:ph idx="1"/>
          </p:nvPr>
        </p:nvSpPr>
        <p:spPr>
          <a:xfrm>
            <a:off x="520390" y="1545390"/>
            <a:ext cx="11143786" cy="4827701"/>
          </a:xfrm>
        </p:spPr>
        <p:txBody>
          <a:bodyPr/>
          <a:lstStyle/>
          <a:p>
            <a:pPr marL="0" indent="0" algn="ctr">
              <a:buNone/>
            </a:pPr>
            <a:r>
              <a:rPr lang="en-US" dirty="0"/>
              <a:t>If 67 </a:t>
            </a:r>
            <a:r>
              <a:rPr lang="en-US" dirty="0" err="1"/>
              <a:t>lbs</a:t>
            </a:r>
            <a:r>
              <a:rPr lang="en-US" dirty="0"/>
              <a:t>/ac of phosphorus (P</a:t>
            </a:r>
            <a:r>
              <a:rPr lang="en-US" baseline="-25000" dirty="0"/>
              <a:t>2</a:t>
            </a:r>
            <a:r>
              <a:rPr lang="en-US" dirty="0"/>
              <a:t>O</a:t>
            </a:r>
            <a:r>
              <a:rPr lang="en-US" baseline="-25000" dirty="0"/>
              <a:t>5</a:t>
            </a:r>
            <a:r>
              <a:rPr lang="en-US" dirty="0"/>
              <a:t>) is required, then how much         DAP (18-46-00) would you buy for an 80-acre field? </a:t>
            </a:r>
          </a:p>
        </p:txBody>
      </p:sp>
      <p:sp>
        <p:nvSpPr>
          <p:cNvPr id="3" name="Title 2">
            <a:extLst>
              <a:ext uri="{FF2B5EF4-FFF2-40B4-BE49-F238E27FC236}">
                <a16:creationId xmlns:a16="http://schemas.microsoft.com/office/drawing/2014/main" id="{197A1318-8068-7749-FA9B-7E8D3B1615FD}"/>
              </a:ext>
            </a:extLst>
          </p:cNvPr>
          <p:cNvSpPr>
            <a:spLocks noGrp="1"/>
          </p:cNvSpPr>
          <p:nvPr>
            <p:ph type="title"/>
          </p:nvPr>
        </p:nvSpPr>
        <p:spPr/>
        <p:txBody>
          <a:bodyPr/>
          <a:lstStyle/>
          <a:p>
            <a:r>
              <a:rPr lang="en-US" dirty="0"/>
              <a:t>Application Recommendations – Example 5</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DF0E417-B3A9-DC3A-C3D4-56D7D7BF2016}"/>
                  </a:ext>
                </a:extLst>
              </p:cNvPr>
              <p:cNvSpPr txBox="1"/>
              <p:nvPr/>
            </p:nvSpPr>
            <p:spPr>
              <a:xfrm>
                <a:off x="1490471" y="3133235"/>
                <a:ext cx="9203624" cy="7026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67 </m:t>
                          </m:r>
                          <m:r>
                            <a:rPr lang="en-US" sz="2400" b="0" i="1" strike="sngStrike" smtClean="0">
                              <a:solidFill>
                                <a:srgbClr val="FF0000"/>
                              </a:solidFill>
                              <a:latin typeface="Cambria Math" panose="02040503050406030204" pitchFamily="18" charset="0"/>
                            </a:rPr>
                            <m:t>𝑙𝑏𝑠</m:t>
                          </m:r>
                          <m:r>
                            <m:rPr>
                              <m:nor/>
                            </m:rPr>
                            <a:rPr lang="en-US" sz="2400" b="0" i="0" strike="sngStrike" smtClean="0">
                              <a:solidFill>
                                <a:srgbClr val="FF0000"/>
                              </a:solidFill>
                              <a:latin typeface="Cambria Math" panose="02040503050406030204" pitchFamily="18" charset="0"/>
                            </a:rPr>
                            <m:t> </m:t>
                          </m:r>
                          <m:r>
                            <m:rPr>
                              <m:nor/>
                            </m:rPr>
                            <a:rPr lang="en-US" sz="2400" strike="sngStrike" dirty="0">
                              <a:solidFill>
                                <a:srgbClr val="FF0000"/>
                              </a:solidFill>
                            </a:rPr>
                            <m:t>P</m:t>
                          </m:r>
                          <m:r>
                            <m:rPr>
                              <m:nor/>
                            </m:rPr>
                            <a:rPr lang="en-US" sz="2400" strike="sngStrike" baseline="-25000" dirty="0">
                              <a:solidFill>
                                <a:srgbClr val="FF0000"/>
                              </a:solidFill>
                            </a:rPr>
                            <m:t>2</m:t>
                          </m:r>
                          <m:r>
                            <m:rPr>
                              <m:nor/>
                            </m:rPr>
                            <a:rPr lang="en-US" sz="2400" strike="sngStrike" dirty="0">
                              <a:solidFill>
                                <a:srgbClr val="FF0000"/>
                              </a:solidFill>
                            </a:rPr>
                            <m:t>O</m:t>
                          </m:r>
                          <m:r>
                            <m:rPr>
                              <m:nor/>
                            </m:rPr>
                            <a:rPr lang="en-US" sz="2400" strike="sngStrike" baseline="-25000" dirty="0">
                              <a:solidFill>
                                <a:srgbClr val="FF0000"/>
                              </a:solidFill>
                            </a:rPr>
                            <m:t>5</m:t>
                          </m:r>
                        </m:num>
                        <m:den>
                          <m:r>
                            <a:rPr lang="en-US" sz="2400" b="0" i="1" smtClean="0">
                              <a:solidFill>
                                <a:srgbClr val="FF0000"/>
                              </a:solidFill>
                              <a:latin typeface="Cambria Math" panose="02040503050406030204" pitchFamily="18" charset="0"/>
                            </a:rPr>
                            <m:t>𝐴𝑐𝑟𝑒</m:t>
                          </m:r>
                        </m:den>
                      </m:f>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ea typeface="Cambria Math" panose="02040503050406030204" pitchFamily="18" charset="0"/>
                        </a:rPr>
                        <m:t>×</m:t>
                      </m:r>
                      <m:f>
                        <m:fPr>
                          <m:ctrlPr>
                            <a:rPr lang="en-US" sz="2400" b="0" i="1" smtClean="0">
                              <a:solidFill>
                                <a:srgbClr val="FF0000"/>
                              </a:solidFill>
                              <a:latin typeface="Cambria Math" panose="02040503050406030204" pitchFamily="18" charset="0"/>
                              <a:ea typeface="Cambria Math" panose="02040503050406030204" pitchFamily="18" charset="0"/>
                            </a:rPr>
                          </m:ctrlPr>
                        </m:fPr>
                        <m:num>
                          <m:r>
                            <a:rPr lang="en-US" sz="2400" b="0" i="1" smtClean="0">
                              <a:solidFill>
                                <a:srgbClr val="FF0000"/>
                              </a:solidFill>
                              <a:latin typeface="Cambria Math" panose="02040503050406030204" pitchFamily="18" charset="0"/>
                              <a:ea typeface="Cambria Math" panose="02040503050406030204" pitchFamily="18" charset="0"/>
                            </a:rPr>
                            <m:t>1 </m:t>
                          </m:r>
                          <m:r>
                            <a:rPr lang="en-US" sz="2400" b="0" i="1" smtClean="0">
                              <a:solidFill>
                                <a:srgbClr val="FF0000"/>
                              </a:solidFill>
                              <a:latin typeface="Cambria Math" panose="02040503050406030204" pitchFamily="18" charset="0"/>
                              <a:ea typeface="Cambria Math" panose="02040503050406030204" pitchFamily="18" charset="0"/>
                            </a:rPr>
                            <m:t>𝑝𝑜𝑢𝑛𝑑</m:t>
                          </m:r>
                          <m:r>
                            <a:rPr lang="en-US" sz="2400" b="0" i="1" smtClean="0">
                              <a:solidFill>
                                <a:srgbClr val="FF0000"/>
                              </a:solidFill>
                              <a:latin typeface="Cambria Math" panose="02040503050406030204" pitchFamily="18" charset="0"/>
                              <a:ea typeface="Cambria Math" panose="02040503050406030204" pitchFamily="18" charset="0"/>
                            </a:rPr>
                            <m:t> </m:t>
                          </m:r>
                          <m:r>
                            <a:rPr lang="en-US" sz="2400" b="0" i="1" smtClean="0">
                              <a:solidFill>
                                <a:srgbClr val="FF0000"/>
                              </a:solidFill>
                              <a:latin typeface="Cambria Math" panose="02040503050406030204" pitchFamily="18" charset="0"/>
                              <a:ea typeface="Cambria Math" panose="02040503050406030204" pitchFamily="18" charset="0"/>
                            </a:rPr>
                            <m:t>𝑜𝑓</m:t>
                          </m:r>
                          <m:r>
                            <a:rPr lang="en-US" sz="2400" b="0" i="1" smtClean="0">
                              <a:solidFill>
                                <a:srgbClr val="FF0000"/>
                              </a:solidFill>
                              <a:latin typeface="Cambria Math" panose="02040503050406030204" pitchFamily="18" charset="0"/>
                              <a:ea typeface="Cambria Math" panose="02040503050406030204" pitchFamily="18" charset="0"/>
                            </a:rPr>
                            <m:t> </m:t>
                          </m:r>
                          <m:r>
                            <a:rPr lang="en-US" sz="2400" b="0" i="1" smtClean="0">
                              <a:solidFill>
                                <a:srgbClr val="FF0000"/>
                              </a:solidFill>
                              <a:latin typeface="Cambria Math" panose="02040503050406030204" pitchFamily="18" charset="0"/>
                              <a:ea typeface="Cambria Math" panose="02040503050406030204" pitchFamily="18" charset="0"/>
                            </a:rPr>
                            <m:t>𝐷𝐴𝑃</m:t>
                          </m:r>
                        </m:num>
                        <m:den>
                          <m:r>
                            <a:rPr lang="en-US" sz="2400" b="0" i="1" smtClean="0">
                              <a:solidFill>
                                <a:srgbClr val="FF0000"/>
                              </a:solidFill>
                              <a:latin typeface="Cambria Math" panose="02040503050406030204" pitchFamily="18" charset="0"/>
                              <a:ea typeface="Cambria Math" panose="02040503050406030204" pitchFamily="18" charset="0"/>
                            </a:rPr>
                            <m:t>0.46 </m:t>
                          </m:r>
                          <m:r>
                            <a:rPr lang="en-US" sz="2400" b="0" i="1" strike="sngStrike" smtClean="0">
                              <a:solidFill>
                                <a:srgbClr val="FF0000"/>
                              </a:solidFill>
                              <a:latin typeface="Cambria Math" panose="02040503050406030204" pitchFamily="18" charset="0"/>
                              <a:ea typeface="Cambria Math" panose="02040503050406030204" pitchFamily="18" charset="0"/>
                            </a:rPr>
                            <m:t>𝑙𝑏𝑠</m:t>
                          </m:r>
                          <m:r>
                            <m:rPr>
                              <m:nor/>
                            </m:rPr>
                            <a:rPr lang="en-US" sz="2400" b="0" i="0" strike="sngStrike" smtClean="0">
                              <a:solidFill>
                                <a:srgbClr val="FF0000"/>
                              </a:solidFill>
                              <a:latin typeface="Cambria Math" panose="02040503050406030204" pitchFamily="18" charset="0"/>
                              <a:ea typeface="Cambria Math" panose="02040503050406030204" pitchFamily="18" charset="0"/>
                            </a:rPr>
                            <m:t> </m:t>
                          </m:r>
                          <m:r>
                            <m:rPr>
                              <m:nor/>
                            </m:rPr>
                            <a:rPr lang="en-US" sz="2400" strike="sngStrike" dirty="0">
                              <a:solidFill>
                                <a:srgbClr val="FF0000"/>
                              </a:solidFill>
                            </a:rPr>
                            <m:t>P</m:t>
                          </m:r>
                          <m:r>
                            <m:rPr>
                              <m:nor/>
                            </m:rPr>
                            <a:rPr lang="en-US" sz="2400" strike="sngStrike" baseline="-25000" dirty="0">
                              <a:solidFill>
                                <a:srgbClr val="FF0000"/>
                              </a:solidFill>
                            </a:rPr>
                            <m:t>2</m:t>
                          </m:r>
                          <m:r>
                            <m:rPr>
                              <m:nor/>
                            </m:rPr>
                            <a:rPr lang="en-US" sz="2400" strike="sngStrike" dirty="0">
                              <a:solidFill>
                                <a:srgbClr val="FF0000"/>
                              </a:solidFill>
                            </a:rPr>
                            <m:t>O</m:t>
                          </m:r>
                          <m:r>
                            <m:rPr>
                              <m:nor/>
                            </m:rPr>
                            <a:rPr lang="en-US" sz="2400" strike="sngStrike" baseline="-25000" dirty="0">
                              <a:solidFill>
                                <a:srgbClr val="FF0000"/>
                              </a:solidFill>
                            </a:rPr>
                            <m:t>5</m:t>
                          </m:r>
                        </m:den>
                      </m:f>
                      <m:r>
                        <a:rPr lang="en-US" sz="2400" b="0"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𝟏𝟒𝟓</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𝟔𝟓</m:t>
                      </m:r>
                      <m:r>
                        <a:rPr lang="en-US" sz="2400" b="0" i="1" smtClean="0">
                          <a:solidFill>
                            <a:srgbClr val="FF0000"/>
                          </a:solidFill>
                          <a:latin typeface="Cambria Math" panose="02040503050406030204" pitchFamily="18" charset="0"/>
                          <a:ea typeface="Cambria Math" panose="02040503050406030204" pitchFamily="18" charset="0"/>
                        </a:rPr>
                        <m:t> </m:t>
                      </m:r>
                      <m:r>
                        <a:rPr lang="en-US" sz="2400" b="0" i="1" smtClean="0">
                          <a:solidFill>
                            <a:srgbClr val="FF0000"/>
                          </a:solidFill>
                          <a:latin typeface="Cambria Math" panose="02040503050406030204" pitchFamily="18" charset="0"/>
                          <a:ea typeface="Cambria Math" panose="02040503050406030204" pitchFamily="18" charset="0"/>
                        </a:rPr>
                        <m:t>𝑙𝑏𝑠</m:t>
                      </m:r>
                      <m:r>
                        <a:rPr lang="en-US" sz="2400" b="0" i="1" smtClean="0">
                          <a:solidFill>
                            <a:srgbClr val="FF0000"/>
                          </a:solidFill>
                          <a:latin typeface="Cambria Math" panose="02040503050406030204" pitchFamily="18" charset="0"/>
                          <a:ea typeface="Cambria Math" panose="02040503050406030204" pitchFamily="18" charset="0"/>
                        </a:rPr>
                        <m:t> </m:t>
                      </m:r>
                      <m:r>
                        <a:rPr lang="en-US" sz="2400" b="0" i="1" smtClean="0">
                          <a:solidFill>
                            <a:srgbClr val="FF0000"/>
                          </a:solidFill>
                          <a:latin typeface="Cambria Math" panose="02040503050406030204" pitchFamily="18" charset="0"/>
                          <a:ea typeface="Cambria Math" panose="02040503050406030204" pitchFamily="18" charset="0"/>
                        </a:rPr>
                        <m:t>𝑜𝑓</m:t>
                      </m:r>
                      <m:r>
                        <a:rPr lang="en-US" sz="2400" b="0" i="1" smtClean="0">
                          <a:solidFill>
                            <a:srgbClr val="FF0000"/>
                          </a:solidFill>
                          <a:latin typeface="Cambria Math" panose="02040503050406030204" pitchFamily="18" charset="0"/>
                          <a:ea typeface="Cambria Math" panose="02040503050406030204" pitchFamily="18" charset="0"/>
                        </a:rPr>
                        <m:t> </m:t>
                      </m:r>
                      <m:r>
                        <a:rPr lang="en-US" sz="2400" b="0" i="1" smtClean="0">
                          <a:solidFill>
                            <a:srgbClr val="FF0000"/>
                          </a:solidFill>
                          <a:latin typeface="Cambria Math" panose="02040503050406030204" pitchFamily="18" charset="0"/>
                          <a:ea typeface="Cambria Math" panose="02040503050406030204" pitchFamily="18" charset="0"/>
                        </a:rPr>
                        <m:t>𝐷𝐴𝑃</m:t>
                      </m:r>
                      <m:r>
                        <a:rPr lang="en-US" sz="2400" b="0" i="1" smtClean="0">
                          <a:solidFill>
                            <a:srgbClr val="FF0000"/>
                          </a:solidFill>
                          <a:latin typeface="Cambria Math" panose="02040503050406030204" pitchFamily="18" charset="0"/>
                          <a:ea typeface="Cambria Math" panose="02040503050406030204" pitchFamily="18" charset="0"/>
                        </a:rPr>
                        <m:t> </m:t>
                      </m:r>
                      <m:r>
                        <a:rPr lang="en-US" sz="2400" b="0" i="1" smtClean="0">
                          <a:solidFill>
                            <a:srgbClr val="FF0000"/>
                          </a:solidFill>
                          <a:latin typeface="Cambria Math" panose="02040503050406030204" pitchFamily="18" charset="0"/>
                          <a:ea typeface="Cambria Math" panose="02040503050406030204" pitchFamily="18" charset="0"/>
                        </a:rPr>
                        <m:t>𝑝𝑒𝑟</m:t>
                      </m:r>
                      <m:r>
                        <a:rPr lang="en-US" sz="2400" b="0" i="1" smtClean="0">
                          <a:solidFill>
                            <a:srgbClr val="FF0000"/>
                          </a:solidFill>
                          <a:latin typeface="Cambria Math" panose="02040503050406030204" pitchFamily="18" charset="0"/>
                          <a:ea typeface="Cambria Math" panose="02040503050406030204" pitchFamily="18" charset="0"/>
                        </a:rPr>
                        <m:t> </m:t>
                      </m:r>
                      <m:r>
                        <a:rPr lang="en-US" sz="2400" b="0" i="1" smtClean="0">
                          <a:solidFill>
                            <a:srgbClr val="FF0000"/>
                          </a:solidFill>
                          <a:latin typeface="Cambria Math" panose="02040503050406030204" pitchFamily="18" charset="0"/>
                          <a:ea typeface="Cambria Math" panose="02040503050406030204" pitchFamily="18" charset="0"/>
                        </a:rPr>
                        <m:t>𝐴𝑐𝑟𝑒</m:t>
                      </m:r>
                    </m:oMath>
                  </m:oMathPara>
                </a14:m>
                <a:endParaRPr lang="en-US" sz="2400" dirty="0"/>
              </a:p>
            </p:txBody>
          </p:sp>
        </mc:Choice>
        <mc:Fallback xmlns="">
          <p:sp>
            <p:nvSpPr>
              <p:cNvPr id="4" name="TextBox 3">
                <a:extLst>
                  <a:ext uri="{FF2B5EF4-FFF2-40B4-BE49-F238E27FC236}">
                    <a16:creationId xmlns:a16="http://schemas.microsoft.com/office/drawing/2014/main" id="{0DF0E417-B3A9-DC3A-C3D4-56D7D7BF2016}"/>
                  </a:ext>
                </a:extLst>
              </p:cNvPr>
              <p:cNvSpPr txBox="1">
                <a:spLocks noRot="1" noChangeAspect="1" noMove="1" noResize="1" noEditPoints="1" noAdjustHandles="1" noChangeArrowheads="1" noChangeShapeType="1" noTextEdit="1"/>
              </p:cNvSpPr>
              <p:nvPr/>
            </p:nvSpPr>
            <p:spPr>
              <a:xfrm>
                <a:off x="1490471" y="3133235"/>
                <a:ext cx="9203624" cy="702628"/>
              </a:xfrm>
              <a:prstGeom prst="rect">
                <a:avLst/>
              </a:prstGeom>
              <a:blipFill>
                <a:blip r:embed="rId3"/>
                <a:stretch>
                  <a:fillRect b="-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080A148-631F-A562-578F-73BA470879DD}"/>
                  </a:ext>
                </a:extLst>
              </p:cNvPr>
              <p:cNvSpPr txBox="1"/>
              <p:nvPr/>
            </p:nvSpPr>
            <p:spPr>
              <a:xfrm>
                <a:off x="2046962" y="4770507"/>
                <a:ext cx="8090641" cy="7023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145.65 </m:t>
                          </m:r>
                          <m:r>
                            <a:rPr lang="en-US" sz="2400" b="0" i="1" smtClean="0">
                              <a:solidFill>
                                <a:srgbClr val="FF0000"/>
                              </a:solidFill>
                              <a:latin typeface="Cambria Math" panose="02040503050406030204" pitchFamily="18" charset="0"/>
                            </a:rPr>
                            <m:t>𝑙𝑏𝑠</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𝑜𝑓</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𝐷𝐴𝑃</m:t>
                          </m:r>
                        </m:num>
                        <m:den>
                          <m:r>
                            <a:rPr lang="en-US" sz="2400" b="0" i="1" smtClean="0">
                              <a:solidFill>
                                <a:srgbClr val="FF0000"/>
                              </a:solidFill>
                              <a:latin typeface="Cambria Math" panose="02040503050406030204" pitchFamily="18" charset="0"/>
                            </a:rPr>
                            <m:t>𝐴𝑐𝑟𝑒</m:t>
                          </m:r>
                        </m:den>
                      </m:f>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ea typeface="Cambria Math" panose="02040503050406030204" pitchFamily="18" charset="0"/>
                        </a:rPr>
                        <m:t>×80 </m:t>
                      </m:r>
                      <m:r>
                        <a:rPr lang="en-US" sz="2400" b="0" i="1" smtClean="0">
                          <a:solidFill>
                            <a:srgbClr val="FF0000"/>
                          </a:solidFill>
                          <a:latin typeface="Cambria Math" panose="02040503050406030204" pitchFamily="18" charset="0"/>
                          <a:ea typeface="Cambria Math" panose="02040503050406030204" pitchFamily="18" charset="0"/>
                        </a:rPr>
                        <m:t>𝐴𝑐𝑟𝑒𝑠</m:t>
                      </m:r>
                      <m:r>
                        <a:rPr lang="en-US" sz="2400" b="0"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𝟏𝟏</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𝟔𝟓𝟐</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𝟏𝟕</m:t>
                      </m:r>
                      <m:r>
                        <a:rPr lang="en-US" sz="2400" b="0" i="1" smtClean="0">
                          <a:solidFill>
                            <a:srgbClr val="FF0000"/>
                          </a:solidFill>
                          <a:latin typeface="Cambria Math" panose="02040503050406030204" pitchFamily="18" charset="0"/>
                          <a:ea typeface="Cambria Math" panose="02040503050406030204" pitchFamily="18" charset="0"/>
                        </a:rPr>
                        <m:t> </m:t>
                      </m:r>
                      <m:r>
                        <a:rPr lang="en-US" sz="2400" b="0" i="1" smtClean="0">
                          <a:solidFill>
                            <a:srgbClr val="FF0000"/>
                          </a:solidFill>
                          <a:latin typeface="Cambria Math" panose="02040503050406030204" pitchFamily="18" charset="0"/>
                          <a:ea typeface="Cambria Math" panose="02040503050406030204" pitchFamily="18" charset="0"/>
                        </a:rPr>
                        <m:t>𝑙𝑏𝑠</m:t>
                      </m:r>
                      <m:r>
                        <a:rPr lang="en-US" sz="2400" b="0" i="1" smtClean="0">
                          <a:solidFill>
                            <a:srgbClr val="FF0000"/>
                          </a:solidFill>
                          <a:latin typeface="Cambria Math" panose="02040503050406030204" pitchFamily="18" charset="0"/>
                          <a:ea typeface="Cambria Math" panose="02040503050406030204" pitchFamily="18" charset="0"/>
                        </a:rPr>
                        <m:t> </m:t>
                      </m:r>
                      <m:r>
                        <a:rPr lang="en-US" sz="2400" b="0" i="1" smtClean="0">
                          <a:solidFill>
                            <a:srgbClr val="FF0000"/>
                          </a:solidFill>
                          <a:latin typeface="Cambria Math" panose="02040503050406030204" pitchFamily="18" charset="0"/>
                          <a:ea typeface="Cambria Math" panose="02040503050406030204" pitchFamily="18" charset="0"/>
                        </a:rPr>
                        <m:t>𝑜𝑓</m:t>
                      </m:r>
                      <m:r>
                        <a:rPr lang="en-US" sz="2400" b="0" i="1" smtClean="0">
                          <a:solidFill>
                            <a:srgbClr val="FF0000"/>
                          </a:solidFill>
                          <a:latin typeface="Cambria Math" panose="02040503050406030204" pitchFamily="18" charset="0"/>
                          <a:ea typeface="Cambria Math" panose="02040503050406030204" pitchFamily="18" charset="0"/>
                        </a:rPr>
                        <m:t> </m:t>
                      </m:r>
                      <m:r>
                        <a:rPr lang="en-US" sz="2400" b="0" i="1" smtClean="0">
                          <a:solidFill>
                            <a:srgbClr val="FF0000"/>
                          </a:solidFill>
                          <a:latin typeface="Cambria Math" panose="02040503050406030204" pitchFamily="18" charset="0"/>
                          <a:ea typeface="Cambria Math" panose="02040503050406030204" pitchFamily="18" charset="0"/>
                        </a:rPr>
                        <m:t>𝐷𝐴𝑃</m:t>
                      </m:r>
                    </m:oMath>
                  </m:oMathPara>
                </a14:m>
                <a:endParaRPr lang="en-US" sz="2400" dirty="0"/>
              </a:p>
            </p:txBody>
          </p:sp>
        </mc:Choice>
        <mc:Fallback xmlns="">
          <p:sp>
            <p:nvSpPr>
              <p:cNvPr id="5" name="TextBox 4">
                <a:extLst>
                  <a:ext uri="{FF2B5EF4-FFF2-40B4-BE49-F238E27FC236}">
                    <a16:creationId xmlns:a16="http://schemas.microsoft.com/office/drawing/2014/main" id="{A080A148-631F-A562-578F-73BA470879DD}"/>
                  </a:ext>
                </a:extLst>
              </p:cNvPr>
              <p:cNvSpPr txBox="1">
                <a:spLocks noRot="1" noChangeAspect="1" noMove="1" noResize="1" noEditPoints="1" noAdjustHandles="1" noChangeArrowheads="1" noChangeShapeType="1" noTextEdit="1"/>
              </p:cNvSpPr>
              <p:nvPr/>
            </p:nvSpPr>
            <p:spPr>
              <a:xfrm>
                <a:off x="2046962" y="4770507"/>
                <a:ext cx="8090641" cy="70230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2480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08425E-85EB-3E0C-D821-4BCC7BADED71}"/>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D3F70EED-6444-47AA-C660-55B2A2381B78}"/>
              </a:ext>
            </a:extLst>
          </p:cNvPr>
          <p:cNvSpPr>
            <a:spLocks noGrp="1"/>
          </p:cNvSpPr>
          <p:nvPr>
            <p:ph type="title"/>
          </p:nvPr>
        </p:nvSpPr>
        <p:spPr/>
        <p:txBody>
          <a:bodyPr/>
          <a:lstStyle/>
          <a:p>
            <a:r>
              <a:rPr lang="en-US" dirty="0"/>
              <a:t>Making Soil Maps</a:t>
            </a:r>
          </a:p>
        </p:txBody>
      </p:sp>
      <p:pic>
        <p:nvPicPr>
          <p:cNvPr id="4" name="Picture 2">
            <a:extLst>
              <a:ext uri="{FF2B5EF4-FFF2-40B4-BE49-F238E27FC236}">
                <a16:creationId xmlns:a16="http://schemas.microsoft.com/office/drawing/2014/main" id="{F93CC6E1-6226-9F16-D351-AD89BDA180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167" t="15112" r="6500" b="5555"/>
          <a:stretch/>
        </p:blipFill>
        <p:spPr bwMode="auto">
          <a:xfrm>
            <a:off x="407555" y="1463495"/>
            <a:ext cx="5115544" cy="521173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a:extLst>
              <a:ext uri="{FF2B5EF4-FFF2-40B4-BE49-F238E27FC236}">
                <a16:creationId xmlns:a16="http://schemas.microsoft.com/office/drawing/2014/main" id="{2D20D104-B839-03D1-74B1-E2364B31EF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167" t="16666" r="7666" b="4815"/>
          <a:stretch/>
        </p:blipFill>
        <p:spPr bwMode="auto">
          <a:xfrm>
            <a:off x="6043850" y="1466157"/>
            <a:ext cx="5366326" cy="520907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6107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2E09B6-3782-51A2-4496-E6E29BFC4EC1}"/>
              </a:ext>
            </a:extLst>
          </p:cNvPr>
          <p:cNvSpPr>
            <a:spLocks noGrp="1"/>
          </p:cNvSpPr>
          <p:nvPr>
            <p:ph type="title"/>
          </p:nvPr>
        </p:nvSpPr>
        <p:spPr/>
        <p:txBody>
          <a:bodyPr/>
          <a:lstStyle/>
          <a:p>
            <a:r>
              <a:rPr lang="en-US" dirty="0"/>
              <a:t>Application Recommendations </a:t>
            </a:r>
          </a:p>
        </p:txBody>
      </p:sp>
      <p:pic>
        <p:nvPicPr>
          <p:cNvPr id="5" name="Picture 4">
            <a:extLst>
              <a:ext uri="{FF2B5EF4-FFF2-40B4-BE49-F238E27FC236}">
                <a16:creationId xmlns:a16="http://schemas.microsoft.com/office/drawing/2014/main" id="{18936032-93F9-6FD5-422B-9B469887C18B}"/>
              </a:ext>
            </a:extLst>
          </p:cNvPr>
          <p:cNvPicPr>
            <a:picLocks noChangeAspect="1"/>
          </p:cNvPicPr>
          <p:nvPr/>
        </p:nvPicPr>
        <p:blipFill>
          <a:blip r:embed="rId3"/>
          <a:stretch>
            <a:fillRect/>
          </a:stretch>
        </p:blipFill>
        <p:spPr>
          <a:xfrm>
            <a:off x="379592" y="2078181"/>
            <a:ext cx="5233128" cy="4054764"/>
          </a:xfrm>
          <a:prstGeom prst="rect">
            <a:avLst/>
          </a:prstGeom>
        </p:spPr>
      </p:pic>
      <p:pic>
        <p:nvPicPr>
          <p:cNvPr id="7" name="Picture 6">
            <a:extLst>
              <a:ext uri="{FF2B5EF4-FFF2-40B4-BE49-F238E27FC236}">
                <a16:creationId xmlns:a16="http://schemas.microsoft.com/office/drawing/2014/main" id="{2432475B-6D21-C38A-3DDB-6C26F9668644}"/>
              </a:ext>
            </a:extLst>
          </p:cNvPr>
          <p:cNvPicPr>
            <a:picLocks noChangeAspect="1"/>
          </p:cNvPicPr>
          <p:nvPr/>
        </p:nvPicPr>
        <p:blipFill>
          <a:blip r:embed="rId4"/>
          <a:stretch>
            <a:fillRect/>
          </a:stretch>
        </p:blipFill>
        <p:spPr>
          <a:xfrm>
            <a:off x="5905345" y="2309497"/>
            <a:ext cx="5794801" cy="3592131"/>
          </a:xfrm>
          <a:prstGeom prst="rect">
            <a:avLst/>
          </a:prstGeom>
        </p:spPr>
      </p:pic>
    </p:spTree>
    <p:extLst>
      <p:ext uri="{BB962C8B-B14F-4D97-AF65-F5344CB8AC3E}">
        <p14:creationId xmlns:p14="http://schemas.microsoft.com/office/powerpoint/2010/main" val="506521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020CB-4DBD-1EE1-70C5-F4ACAFA452A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8B5DBE-DC04-DB3A-BDE4-21D4DE7887EA}"/>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0F435DF1-BBEE-4999-B918-AFA8F474FAAC}"/>
              </a:ext>
            </a:extLst>
          </p:cNvPr>
          <p:cNvSpPr>
            <a:spLocks noGrp="1"/>
          </p:cNvSpPr>
          <p:nvPr>
            <p:ph type="title"/>
          </p:nvPr>
        </p:nvSpPr>
        <p:spPr/>
        <p:txBody>
          <a:bodyPr/>
          <a:lstStyle/>
          <a:p>
            <a:r>
              <a:rPr lang="en-US" dirty="0"/>
              <a:t>Application Recommendations </a:t>
            </a:r>
          </a:p>
        </p:txBody>
      </p:sp>
      <p:pic>
        <p:nvPicPr>
          <p:cNvPr id="5" name="Picture 4">
            <a:extLst>
              <a:ext uri="{FF2B5EF4-FFF2-40B4-BE49-F238E27FC236}">
                <a16:creationId xmlns:a16="http://schemas.microsoft.com/office/drawing/2014/main" id="{CA7D403F-8908-B400-F524-2C1853368267}"/>
              </a:ext>
            </a:extLst>
          </p:cNvPr>
          <p:cNvPicPr>
            <a:picLocks noChangeAspect="1"/>
          </p:cNvPicPr>
          <p:nvPr/>
        </p:nvPicPr>
        <p:blipFill>
          <a:blip r:embed="rId3"/>
          <a:stretch>
            <a:fillRect/>
          </a:stretch>
        </p:blipFill>
        <p:spPr>
          <a:xfrm>
            <a:off x="379592" y="2078181"/>
            <a:ext cx="5233128" cy="4054764"/>
          </a:xfrm>
          <a:prstGeom prst="rect">
            <a:avLst/>
          </a:prstGeom>
        </p:spPr>
      </p:pic>
      <p:pic>
        <p:nvPicPr>
          <p:cNvPr id="7" name="Picture 6">
            <a:extLst>
              <a:ext uri="{FF2B5EF4-FFF2-40B4-BE49-F238E27FC236}">
                <a16:creationId xmlns:a16="http://schemas.microsoft.com/office/drawing/2014/main" id="{9BD5F44E-8554-7938-4815-036C6E624DC6}"/>
              </a:ext>
            </a:extLst>
          </p:cNvPr>
          <p:cNvPicPr>
            <a:picLocks noChangeAspect="1"/>
          </p:cNvPicPr>
          <p:nvPr/>
        </p:nvPicPr>
        <p:blipFill>
          <a:blip r:embed="rId4"/>
          <a:stretch>
            <a:fillRect/>
          </a:stretch>
        </p:blipFill>
        <p:spPr>
          <a:xfrm>
            <a:off x="5905345" y="2309497"/>
            <a:ext cx="5794801" cy="3592131"/>
          </a:xfrm>
          <a:prstGeom prst="rect">
            <a:avLst/>
          </a:prstGeom>
        </p:spPr>
      </p:pic>
      <p:sp>
        <p:nvSpPr>
          <p:cNvPr id="4" name="Rectangle 3">
            <a:extLst>
              <a:ext uri="{FF2B5EF4-FFF2-40B4-BE49-F238E27FC236}">
                <a16:creationId xmlns:a16="http://schemas.microsoft.com/office/drawing/2014/main" id="{032B0BE1-4420-EFC1-FC03-2B78F20B04E9}"/>
              </a:ext>
            </a:extLst>
          </p:cNvPr>
          <p:cNvSpPr/>
          <p:nvPr/>
        </p:nvSpPr>
        <p:spPr>
          <a:xfrm>
            <a:off x="5966691" y="3020291"/>
            <a:ext cx="1593273" cy="25861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8769278-FC50-80A4-25E0-CCBF07073254}"/>
              </a:ext>
            </a:extLst>
          </p:cNvPr>
          <p:cNvSpPr/>
          <p:nvPr/>
        </p:nvSpPr>
        <p:spPr>
          <a:xfrm>
            <a:off x="5966693" y="3255821"/>
            <a:ext cx="1593273" cy="25861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3A8EDAE-0F25-D7C5-A2D3-04CF1D89917E}"/>
              </a:ext>
            </a:extLst>
          </p:cNvPr>
          <p:cNvSpPr/>
          <p:nvPr/>
        </p:nvSpPr>
        <p:spPr>
          <a:xfrm>
            <a:off x="5966695" y="3491351"/>
            <a:ext cx="1593273" cy="25861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8841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F465D-6AD9-2871-108A-D74C8B578AB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E3BC7E-42F3-04DD-7ABB-2AE359A6517F}"/>
              </a:ext>
            </a:extLst>
          </p:cNvPr>
          <p:cNvSpPr>
            <a:spLocks noGrp="1"/>
          </p:cNvSpPr>
          <p:nvPr>
            <p:ph idx="1"/>
          </p:nvPr>
        </p:nvSpPr>
        <p:spPr>
          <a:xfrm>
            <a:off x="568036" y="1591572"/>
            <a:ext cx="11143786" cy="4825673"/>
          </a:xfrm>
        </p:spPr>
        <p:txBody>
          <a:bodyPr/>
          <a:lstStyle/>
          <a:p>
            <a:endParaRPr lang="en-US" dirty="0"/>
          </a:p>
        </p:txBody>
      </p:sp>
      <p:sp>
        <p:nvSpPr>
          <p:cNvPr id="3" name="Title 2">
            <a:extLst>
              <a:ext uri="{FF2B5EF4-FFF2-40B4-BE49-F238E27FC236}">
                <a16:creationId xmlns:a16="http://schemas.microsoft.com/office/drawing/2014/main" id="{B9997C10-25E8-B153-A25B-F43487E0702A}"/>
              </a:ext>
            </a:extLst>
          </p:cNvPr>
          <p:cNvSpPr>
            <a:spLocks noGrp="1"/>
          </p:cNvSpPr>
          <p:nvPr>
            <p:ph type="title"/>
          </p:nvPr>
        </p:nvSpPr>
        <p:spPr/>
        <p:txBody>
          <a:bodyPr/>
          <a:lstStyle/>
          <a:p>
            <a:r>
              <a:rPr lang="en-US" dirty="0"/>
              <a:t>Application Recommendations </a:t>
            </a:r>
          </a:p>
        </p:txBody>
      </p:sp>
      <p:pic>
        <p:nvPicPr>
          <p:cNvPr id="5" name="Picture 4">
            <a:extLst>
              <a:ext uri="{FF2B5EF4-FFF2-40B4-BE49-F238E27FC236}">
                <a16:creationId xmlns:a16="http://schemas.microsoft.com/office/drawing/2014/main" id="{7A0C9690-C054-6645-E215-A17F41526A24}"/>
              </a:ext>
            </a:extLst>
          </p:cNvPr>
          <p:cNvPicPr>
            <a:picLocks noChangeAspect="1"/>
          </p:cNvPicPr>
          <p:nvPr/>
        </p:nvPicPr>
        <p:blipFill>
          <a:blip r:embed="rId3"/>
          <a:stretch>
            <a:fillRect/>
          </a:stretch>
        </p:blipFill>
        <p:spPr>
          <a:xfrm>
            <a:off x="379592" y="2078181"/>
            <a:ext cx="5233128" cy="4054764"/>
          </a:xfrm>
          <a:prstGeom prst="rect">
            <a:avLst/>
          </a:prstGeom>
        </p:spPr>
      </p:pic>
      <p:pic>
        <p:nvPicPr>
          <p:cNvPr id="7" name="Picture 6">
            <a:extLst>
              <a:ext uri="{FF2B5EF4-FFF2-40B4-BE49-F238E27FC236}">
                <a16:creationId xmlns:a16="http://schemas.microsoft.com/office/drawing/2014/main" id="{EFF4276D-B3FE-0404-EE8B-673FDC2D024A}"/>
              </a:ext>
            </a:extLst>
          </p:cNvPr>
          <p:cNvPicPr>
            <a:picLocks noChangeAspect="1"/>
          </p:cNvPicPr>
          <p:nvPr/>
        </p:nvPicPr>
        <p:blipFill>
          <a:blip r:embed="rId4"/>
          <a:stretch>
            <a:fillRect/>
          </a:stretch>
        </p:blipFill>
        <p:spPr>
          <a:xfrm>
            <a:off x="5905345" y="2309497"/>
            <a:ext cx="5794801" cy="3592131"/>
          </a:xfrm>
          <a:prstGeom prst="rect">
            <a:avLst/>
          </a:prstGeom>
        </p:spPr>
      </p:pic>
      <p:sp>
        <p:nvSpPr>
          <p:cNvPr id="4" name="Rectangle 3">
            <a:extLst>
              <a:ext uri="{FF2B5EF4-FFF2-40B4-BE49-F238E27FC236}">
                <a16:creationId xmlns:a16="http://schemas.microsoft.com/office/drawing/2014/main" id="{A27B1AFE-D177-96A2-60D6-3FA53A8D2C7B}"/>
              </a:ext>
            </a:extLst>
          </p:cNvPr>
          <p:cNvSpPr/>
          <p:nvPr/>
        </p:nvSpPr>
        <p:spPr>
          <a:xfrm>
            <a:off x="7536873" y="3265055"/>
            <a:ext cx="4087091" cy="21243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0260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EFF45-E802-1927-B219-E93ED7BC7FF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4C1E51-15AC-3B27-8068-6ADBA7730BBE}"/>
              </a:ext>
            </a:extLst>
          </p:cNvPr>
          <p:cNvSpPr>
            <a:spLocks noGrp="1"/>
          </p:cNvSpPr>
          <p:nvPr>
            <p:ph idx="1"/>
          </p:nvPr>
        </p:nvSpPr>
        <p:spPr>
          <a:xfrm>
            <a:off x="568036" y="3027827"/>
            <a:ext cx="5190837" cy="1728901"/>
          </a:xfrm>
        </p:spPr>
        <p:txBody>
          <a:bodyPr/>
          <a:lstStyle/>
          <a:p>
            <a:r>
              <a:rPr lang="en-US" dirty="0"/>
              <a:t>Corn grain production </a:t>
            </a:r>
          </a:p>
          <a:p>
            <a:r>
              <a:rPr lang="en-US" dirty="0"/>
              <a:t>Mehlich-3 ICP P test </a:t>
            </a:r>
          </a:p>
          <a:p>
            <a:pPr lvl="1"/>
            <a:r>
              <a:rPr lang="en-US" dirty="0"/>
              <a:t>31 ppm phosphorus</a:t>
            </a:r>
          </a:p>
        </p:txBody>
      </p:sp>
      <p:sp>
        <p:nvSpPr>
          <p:cNvPr id="3" name="Title 2">
            <a:extLst>
              <a:ext uri="{FF2B5EF4-FFF2-40B4-BE49-F238E27FC236}">
                <a16:creationId xmlns:a16="http://schemas.microsoft.com/office/drawing/2014/main" id="{C7125A10-1739-04BA-E42A-7B96DEB12E45}"/>
              </a:ext>
            </a:extLst>
          </p:cNvPr>
          <p:cNvSpPr>
            <a:spLocks noGrp="1"/>
          </p:cNvSpPr>
          <p:nvPr>
            <p:ph type="title"/>
          </p:nvPr>
        </p:nvSpPr>
        <p:spPr/>
        <p:txBody>
          <a:bodyPr/>
          <a:lstStyle/>
          <a:p>
            <a:r>
              <a:rPr lang="en-US" dirty="0"/>
              <a:t>Application Recommendations – Example 1</a:t>
            </a:r>
          </a:p>
        </p:txBody>
      </p:sp>
      <p:pic>
        <p:nvPicPr>
          <p:cNvPr id="7" name="Picture 6">
            <a:extLst>
              <a:ext uri="{FF2B5EF4-FFF2-40B4-BE49-F238E27FC236}">
                <a16:creationId xmlns:a16="http://schemas.microsoft.com/office/drawing/2014/main" id="{7228AB9B-98D5-8BD6-CE5F-902A2A294517}"/>
              </a:ext>
            </a:extLst>
          </p:cNvPr>
          <p:cNvPicPr>
            <a:picLocks noChangeAspect="1"/>
          </p:cNvPicPr>
          <p:nvPr/>
        </p:nvPicPr>
        <p:blipFill>
          <a:blip r:embed="rId3"/>
          <a:stretch>
            <a:fillRect/>
          </a:stretch>
        </p:blipFill>
        <p:spPr>
          <a:xfrm>
            <a:off x="5905345" y="2309497"/>
            <a:ext cx="5794801" cy="3592131"/>
          </a:xfrm>
          <a:prstGeom prst="rect">
            <a:avLst/>
          </a:prstGeom>
        </p:spPr>
      </p:pic>
      <p:sp>
        <p:nvSpPr>
          <p:cNvPr id="6" name="Rectangle 5">
            <a:extLst>
              <a:ext uri="{FF2B5EF4-FFF2-40B4-BE49-F238E27FC236}">
                <a16:creationId xmlns:a16="http://schemas.microsoft.com/office/drawing/2014/main" id="{83D84A0E-5E11-5E8E-D4E8-FC04ACC461CC}"/>
              </a:ext>
            </a:extLst>
          </p:cNvPr>
          <p:cNvSpPr/>
          <p:nvPr/>
        </p:nvSpPr>
        <p:spPr>
          <a:xfrm>
            <a:off x="5999018" y="3495964"/>
            <a:ext cx="5624946" cy="221672"/>
          </a:xfrm>
          <a:prstGeom prst="rect">
            <a:avLst/>
          </a:prstGeom>
          <a:solidFill>
            <a:srgbClr val="00B0F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12338CB-5487-8060-66C3-BAF652FD3EE8}"/>
              </a:ext>
            </a:extLst>
          </p:cNvPr>
          <p:cNvSpPr/>
          <p:nvPr/>
        </p:nvSpPr>
        <p:spPr>
          <a:xfrm>
            <a:off x="9190182" y="2821709"/>
            <a:ext cx="835891" cy="1330036"/>
          </a:xfrm>
          <a:prstGeom prst="rect">
            <a:avLst/>
          </a:prstGeom>
          <a:solidFill>
            <a:srgbClr val="DB1932">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ABB4895-4953-45CF-1A63-CF3668CAAB27}"/>
              </a:ext>
            </a:extLst>
          </p:cNvPr>
          <p:cNvSpPr/>
          <p:nvPr/>
        </p:nvSpPr>
        <p:spPr>
          <a:xfrm>
            <a:off x="9859818" y="2355273"/>
            <a:ext cx="1524000" cy="221672"/>
          </a:xfrm>
          <a:prstGeom prst="rect">
            <a:avLst/>
          </a:prstGeom>
          <a:solidFill>
            <a:srgbClr val="00B05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412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2D8BA-C7AC-CE91-858B-C8499B31246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4DC88C-174C-7252-980A-7AF870919A1F}"/>
              </a:ext>
            </a:extLst>
          </p:cNvPr>
          <p:cNvSpPr>
            <a:spLocks noGrp="1"/>
          </p:cNvSpPr>
          <p:nvPr>
            <p:ph idx="1"/>
          </p:nvPr>
        </p:nvSpPr>
        <p:spPr>
          <a:xfrm>
            <a:off x="568036" y="3027827"/>
            <a:ext cx="5190837" cy="1728901"/>
          </a:xfrm>
        </p:spPr>
        <p:txBody>
          <a:bodyPr/>
          <a:lstStyle/>
          <a:p>
            <a:r>
              <a:rPr lang="en-US" dirty="0"/>
              <a:t>Wheat production </a:t>
            </a:r>
          </a:p>
          <a:p>
            <a:r>
              <a:rPr lang="en-US" dirty="0"/>
              <a:t>Olsen P test </a:t>
            </a:r>
          </a:p>
          <a:p>
            <a:pPr lvl="1"/>
            <a:r>
              <a:rPr lang="en-US" dirty="0"/>
              <a:t>51 ppm phosphorus</a:t>
            </a:r>
          </a:p>
        </p:txBody>
      </p:sp>
      <p:sp>
        <p:nvSpPr>
          <p:cNvPr id="3" name="Title 2">
            <a:extLst>
              <a:ext uri="{FF2B5EF4-FFF2-40B4-BE49-F238E27FC236}">
                <a16:creationId xmlns:a16="http://schemas.microsoft.com/office/drawing/2014/main" id="{F82FF6FE-FDD5-3DEB-D4C5-D8823CED7115}"/>
              </a:ext>
            </a:extLst>
          </p:cNvPr>
          <p:cNvSpPr>
            <a:spLocks noGrp="1"/>
          </p:cNvSpPr>
          <p:nvPr>
            <p:ph type="title"/>
          </p:nvPr>
        </p:nvSpPr>
        <p:spPr/>
        <p:txBody>
          <a:bodyPr/>
          <a:lstStyle/>
          <a:p>
            <a:r>
              <a:rPr lang="en-US" dirty="0"/>
              <a:t>Application Recommendations – Example 2</a:t>
            </a:r>
          </a:p>
        </p:txBody>
      </p:sp>
      <p:pic>
        <p:nvPicPr>
          <p:cNvPr id="5" name="Picture 4">
            <a:extLst>
              <a:ext uri="{FF2B5EF4-FFF2-40B4-BE49-F238E27FC236}">
                <a16:creationId xmlns:a16="http://schemas.microsoft.com/office/drawing/2014/main" id="{119E726D-B0B5-736A-4543-795F1AE5E576}"/>
              </a:ext>
            </a:extLst>
          </p:cNvPr>
          <p:cNvPicPr>
            <a:picLocks noChangeAspect="1"/>
          </p:cNvPicPr>
          <p:nvPr/>
        </p:nvPicPr>
        <p:blipFill>
          <a:blip r:embed="rId3"/>
          <a:stretch>
            <a:fillRect/>
          </a:stretch>
        </p:blipFill>
        <p:spPr>
          <a:xfrm>
            <a:off x="4747491" y="1810508"/>
            <a:ext cx="7198004" cy="4576882"/>
          </a:xfrm>
          <a:prstGeom prst="rect">
            <a:avLst/>
          </a:prstGeom>
        </p:spPr>
      </p:pic>
    </p:spTree>
    <p:extLst>
      <p:ext uri="{BB962C8B-B14F-4D97-AF65-F5344CB8AC3E}">
        <p14:creationId xmlns:p14="http://schemas.microsoft.com/office/powerpoint/2010/main" val="4038665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34090-AD68-BDF8-C14B-4B93432F3DB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EE5F5CE-036A-BBE1-1AD0-E0F9FE54F24F}"/>
              </a:ext>
            </a:extLst>
          </p:cNvPr>
          <p:cNvPicPr>
            <a:picLocks noChangeAspect="1"/>
          </p:cNvPicPr>
          <p:nvPr/>
        </p:nvPicPr>
        <p:blipFill>
          <a:blip r:embed="rId3"/>
          <a:stretch>
            <a:fillRect/>
          </a:stretch>
        </p:blipFill>
        <p:spPr>
          <a:xfrm>
            <a:off x="4747491" y="1810508"/>
            <a:ext cx="7198004" cy="4576882"/>
          </a:xfrm>
          <a:prstGeom prst="rect">
            <a:avLst/>
          </a:prstGeom>
        </p:spPr>
      </p:pic>
      <p:sp>
        <p:nvSpPr>
          <p:cNvPr id="2" name="Content Placeholder 1">
            <a:extLst>
              <a:ext uri="{FF2B5EF4-FFF2-40B4-BE49-F238E27FC236}">
                <a16:creationId xmlns:a16="http://schemas.microsoft.com/office/drawing/2014/main" id="{1C492523-DCD3-86C4-4AD2-37F52D0167E4}"/>
              </a:ext>
            </a:extLst>
          </p:cNvPr>
          <p:cNvSpPr>
            <a:spLocks noGrp="1"/>
          </p:cNvSpPr>
          <p:nvPr>
            <p:ph idx="1"/>
          </p:nvPr>
        </p:nvSpPr>
        <p:spPr>
          <a:xfrm>
            <a:off x="568036" y="3027827"/>
            <a:ext cx="5190837" cy="1728901"/>
          </a:xfrm>
        </p:spPr>
        <p:txBody>
          <a:bodyPr/>
          <a:lstStyle/>
          <a:p>
            <a:r>
              <a:rPr lang="en-US" dirty="0"/>
              <a:t>Wheat production </a:t>
            </a:r>
          </a:p>
          <a:p>
            <a:r>
              <a:rPr lang="en-US" dirty="0"/>
              <a:t>Olsen P test </a:t>
            </a:r>
          </a:p>
          <a:p>
            <a:pPr lvl="1"/>
            <a:r>
              <a:rPr lang="en-US" dirty="0"/>
              <a:t>51 ppm phosphorus</a:t>
            </a:r>
          </a:p>
        </p:txBody>
      </p:sp>
      <p:sp>
        <p:nvSpPr>
          <p:cNvPr id="3" name="Title 2">
            <a:extLst>
              <a:ext uri="{FF2B5EF4-FFF2-40B4-BE49-F238E27FC236}">
                <a16:creationId xmlns:a16="http://schemas.microsoft.com/office/drawing/2014/main" id="{4BFC249B-71A8-585C-638F-7CC9D535A111}"/>
              </a:ext>
            </a:extLst>
          </p:cNvPr>
          <p:cNvSpPr>
            <a:spLocks noGrp="1"/>
          </p:cNvSpPr>
          <p:nvPr>
            <p:ph type="title"/>
          </p:nvPr>
        </p:nvSpPr>
        <p:spPr/>
        <p:txBody>
          <a:bodyPr/>
          <a:lstStyle/>
          <a:p>
            <a:r>
              <a:rPr lang="en-US" dirty="0"/>
              <a:t>Application Recommendations – Example 2</a:t>
            </a:r>
          </a:p>
        </p:txBody>
      </p:sp>
      <p:sp>
        <p:nvSpPr>
          <p:cNvPr id="6" name="Rectangle 5">
            <a:extLst>
              <a:ext uri="{FF2B5EF4-FFF2-40B4-BE49-F238E27FC236}">
                <a16:creationId xmlns:a16="http://schemas.microsoft.com/office/drawing/2014/main" id="{C2B1C9B2-1726-9E4F-5DFD-BB99ADE33E98}"/>
              </a:ext>
            </a:extLst>
          </p:cNvPr>
          <p:cNvSpPr/>
          <p:nvPr/>
        </p:nvSpPr>
        <p:spPr>
          <a:xfrm>
            <a:off x="4849089" y="3110651"/>
            <a:ext cx="7005783" cy="288331"/>
          </a:xfrm>
          <a:prstGeom prst="rect">
            <a:avLst/>
          </a:prstGeom>
          <a:solidFill>
            <a:srgbClr val="00B0F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B7B5B7-1961-F0C1-DA0E-5C2F90DFE549}"/>
              </a:ext>
            </a:extLst>
          </p:cNvPr>
          <p:cNvSpPr/>
          <p:nvPr/>
        </p:nvSpPr>
        <p:spPr>
          <a:xfrm>
            <a:off x="9887528" y="2564188"/>
            <a:ext cx="974436" cy="1656830"/>
          </a:xfrm>
          <a:prstGeom prst="rect">
            <a:avLst/>
          </a:prstGeom>
          <a:solidFill>
            <a:srgbClr val="DB1932">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48013C8-DCF7-F0EE-A69C-2EBDC5E3841D}"/>
              </a:ext>
            </a:extLst>
          </p:cNvPr>
          <p:cNvSpPr/>
          <p:nvPr/>
        </p:nvSpPr>
        <p:spPr>
          <a:xfrm>
            <a:off x="9677401" y="1830802"/>
            <a:ext cx="1524000" cy="221672"/>
          </a:xfrm>
          <a:prstGeom prst="rect">
            <a:avLst/>
          </a:prstGeom>
          <a:solidFill>
            <a:srgbClr val="00B05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7354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A79AD-7A55-57CD-55F3-7627D63B690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6FE5D4B-0D71-B4BF-83A0-64CF85EE46C3}"/>
              </a:ext>
            </a:extLst>
          </p:cNvPr>
          <p:cNvPicPr>
            <a:picLocks noChangeAspect="1"/>
          </p:cNvPicPr>
          <p:nvPr/>
        </p:nvPicPr>
        <p:blipFill>
          <a:blip r:embed="rId3"/>
          <a:stretch>
            <a:fillRect/>
          </a:stretch>
        </p:blipFill>
        <p:spPr>
          <a:xfrm>
            <a:off x="4747491" y="1810508"/>
            <a:ext cx="7198004" cy="4576882"/>
          </a:xfrm>
          <a:prstGeom prst="rect">
            <a:avLst/>
          </a:prstGeom>
        </p:spPr>
      </p:pic>
      <p:sp>
        <p:nvSpPr>
          <p:cNvPr id="2" name="Content Placeholder 1">
            <a:extLst>
              <a:ext uri="{FF2B5EF4-FFF2-40B4-BE49-F238E27FC236}">
                <a16:creationId xmlns:a16="http://schemas.microsoft.com/office/drawing/2014/main" id="{5FDA207F-4CCE-5170-7A4D-DC5CE4DC2579}"/>
              </a:ext>
            </a:extLst>
          </p:cNvPr>
          <p:cNvSpPr>
            <a:spLocks noGrp="1"/>
          </p:cNvSpPr>
          <p:nvPr>
            <p:ph idx="1"/>
          </p:nvPr>
        </p:nvSpPr>
        <p:spPr>
          <a:xfrm>
            <a:off x="337129" y="3023209"/>
            <a:ext cx="4544289" cy="1728901"/>
          </a:xfrm>
        </p:spPr>
        <p:txBody>
          <a:bodyPr>
            <a:normAutofit fontScale="92500" lnSpcReduction="20000"/>
          </a:bodyPr>
          <a:lstStyle/>
          <a:p>
            <a:r>
              <a:rPr lang="en-US" dirty="0"/>
              <a:t>Wheat production </a:t>
            </a:r>
          </a:p>
          <a:p>
            <a:r>
              <a:rPr lang="en-US" dirty="0"/>
              <a:t>Ammonium Acetate and Mehlich-3 extractable K test</a:t>
            </a:r>
          </a:p>
          <a:p>
            <a:pPr lvl="1"/>
            <a:r>
              <a:rPr lang="en-US" dirty="0"/>
              <a:t>Dry </a:t>
            </a:r>
          </a:p>
          <a:p>
            <a:pPr lvl="1"/>
            <a:r>
              <a:rPr lang="en-US" dirty="0"/>
              <a:t>138 ppm Potassium</a:t>
            </a:r>
          </a:p>
        </p:txBody>
      </p:sp>
      <p:sp>
        <p:nvSpPr>
          <p:cNvPr id="3" name="Title 2">
            <a:extLst>
              <a:ext uri="{FF2B5EF4-FFF2-40B4-BE49-F238E27FC236}">
                <a16:creationId xmlns:a16="http://schemas.microsoft.com/office/drawing/2014/main" id="{0B4DA573-4F54-A1B5-98AF-AEAEF7EBC3AB}"/>
              </a:ext>
            </a:extLst>
          </p:cNvPr>
          <p:cNvSpPr>
            <a:spLocks noGrp="1"/>
          </p:cNvSpPr>
          <p:nvPr>
            <p:ph type="title"/>
          </p:nvPr>
        </p:nvSpPr>
        <p:spPr/>
        <p:txBody>
          <a:bodyPr/>
          <a:lstStyle/>
          <a:p>
            <a:r>
              <a:rPr lang="en-US" dirty="0"/>
              <a:t>Application Recommendations – Example 3</a:t>
            </a:r>
          </a:p>
        </p:txBody>
      </p:sp>
    </p:spTree>
    <p:extLst>
      <p:ext uri="{BB962C8B-B14F-4D97-AF65-F5344CB8AC3E}">
        <p14:creationId xmlns:p14="http://schemas.microsoft.com/office/powerpoint/2010/main" val="5596833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7c2ce5dc-0942-45c6-a21f-73e554a2b2f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3FC8164410CFA40B897CE33A764EB42" ma:contentTypeVersion="18" ma:contentTypeDescription="Create a new document." ma:contentTypeScope="" ma:versionID="06e6d6caa5ac6d3ed9a0b12de7f718e2">
  <xsd:schema xmlns:xsd="http://www.w3.org/2001/XMLSchema" xmlns:xs="http://www.w3.org/2001/XMLSchema" xmlns:p="http://schemas.microsoft.com/office/2006/metadata/properties" xmlns:ns3="7c2ce5dc-0942-45c6-a21f-73e554a2b2f6" xmlns:ns4="be2f4ae2-5da5-4798-96b7-82c2f710c2f6" targetNamespace="http://schemas.microsoft.com/office/2006/metadata/properties" ma:root="true" ma:fieldsID="0084734eb26e5672b17c58dc873f4b61" ns3:_="" ns4:_="">
    <xsd:import namespace="7c2ce5dc-0942-45c6-a21f-73e554a2b2f6"/>
    <xsd:import namespace="be2f4ae2-5da5-4798-96b7-82c2f710c2f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LengthInSeconds" minOccurs="0"/>
                <xsd:element ref="ns3:MediaServiceLocation" minOccurs="0"/>
                <xsd:element ref="ns3:MediaServiceGenerationTime" minOccurs="0"/>
                <xsd:element ref="ns3:MediaServiceEventHashCode" minOccurs="0"/>
                <xsd:element ref="ns3:MediaServiceOCR" minOccurs="0"/>
                <xsd:element ref="ns3:MediaServiceSearchProperties"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2ce5dc-0942-45c6-a21f-73e554a2b2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_activity" ma:index="23" nillable="true" ma:displayName="_activity" ma:hidden="true" ma:internalName="_activity">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e2f4ae2-5da5-4798-96b7-82c2f710c2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B498EE-D5BD-40A0-BC8D-2CA1E96E9108}">
  <ds:schemaRefs>
    <ds:schemaRef ds:uri="http://www.w3.org/XML/1998/namespace"/>
    <ds:schemaRef ds:uri="http://purl.org/dc/dcmitype/"/>
    <ds:schemaRef ds:uri="http://schemas.microsoft.com/office/infopath/2007/PartnerControls"/>
    <ds:schemaRef ds:uri="http://purl.org/dc/elements/1.1/"/>
    <ds:schemaRef ds:uri="7c2ce5dc-0942-45c6-a21f-73e554a2b2f6"/>
    <ds:schemaRef ds:uri="be2f4ae2-5da5-4798-96b7-82c2f710c2f6"/>
    <ds:schemaRef ds:uri="http://schemas.microsoft.com/office/2006/documentManagement/types"/>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ED85CCE6-D864-4AEC-B768-FB5CD28BA193}">
  <ds:schemaRefs>
    <ds:schemaRef ds:uri="http://schemas.microsoft.com/sharepoint/v3/contenttype/forms"/>
  </ds:schemaRefs>
</ds:datastoreItem>
</file>

<file path=customXml/itemProps3.xml><?xml version="1.0" encoding="utf-8"?>
<ds:datastoreItem xmlns:ds="http://schemas.openxmlformats.org/officeDocument/2006/customXml" ds:itemID="{C0559FF3-7E50-4BB1-BC41-8DDC5DFFD9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2ce5dc-0942-45c6-a21f-73e554a2b2f6"/>
    <ds:schemaRef ds:uri="be2f4ae2-5da5-4798-96b7-82c2f710c2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17918</TotalTime>
  <Words>1671</Words>
  <Application>Microsoft Office PowerPoint</Application>
  <PresentationFormat>Widescreen</PresentationFormat>
  <Paragraphs>104</Paragraphs>
  <Slides>16</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vt:lpstr>
      <vt:lpstr>Arial</vt:lpstr>
      <vt:lpstr>Calibri</vt:lpstr>
      <vt:lpstr>Cambria Math</vt:lpstr>
      <vt:lpstr>Helvetica</vt:lpstr>
      <vt:lpstr>Wingdings</vt:lpstr>
      <vt:lpstr>Office Theme</vt:lpstr>
      <vt:lpstr>Module 1: Lesson 2 – Fertilizer Recommendations  </vt:lpstr>
      <vt:lpstr>Making Soil Maps</vt:lpstr>
      <vt:lpstr>Application Recommendations </vt:lpstr>
      <vt:lpstr>Application Recommendations </vt:lpstr>
      <vt:lpstr>Application Recommendations </vt:lpstr>
      <vt:lpstr>Application Recommendations – Example 1</vt:lpstr>
      <vt:lpstr>Application Recommendations – Example 2</vt:lpstr>
      <vt:lpstr>Application Recommendations – Example 2</vt:lpstr>
      <vt:lpstr>Application Recommendations – Example 3</vt:lpstr>
      <vt:lpstr>Application Recommendations – Example 3</vt:lpstr>
      <vt:lpstr>Units of Fertilizer</vt:lpstr>
      <vt:lpstr>PowerPoint Presentation</vt:lpstr>
      <vt:lpstr>Application Recommendations – Example 4</vt:lpstr>
      <vt:lpstr>Application Recommendations – Example 4</vt:lpstr>
      <vt:lpstr>Application Recommendations – Example 5</vt:lpstr>
      <vt:lpstr>Application Recommendations – Example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 Tillirson</dc:creator>
  <cp:lastModifiedBy>Groe, Katelyn H [A&amp;BE]</cp:lastModifiedBy>
  <cp:revision>188</cp:revision>
  <cp:lastPrinted>2023-04-10T21:23:49Z</cp:lastPrinted>
  <dcterms:created xsi:type="dcterms:W3CDTF">2021-10-26T20:51:56Z</dcterms:created>
  <dcterms:modified xsi:type="dcterms:W3CDTF">2025-03-10T20:14:06Z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0x01010013FC8164410CFA40B897CE33A764EB42</vt:lpwstr>
  </property>
</Properties>
</file>